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6"/>
  </p:notesMasterIdLst>
  <p:sldIdLst>
    <p:sldId id="257" r:id="rId6"/>
    <p:sldId id="279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80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'1 Får du bestämma om saker'!$A$1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131-47C5-9BCA-922AD1E1EF40}"/>
              </c:ext>
            </c:extLst>
          </c:dPt>
          <c:val>
            <c:numRef>
              <c:f>'1 Får du bestämma om saker'!$B$1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31-47C5-9BCA-922AD1E1EF40}"/>
            </c:ext>
          </c:extLst>
        </c:ser>
        <c:ser>
          <c:idx val="1"/>
          <c:order val="1"/>
          <c:tx>
            <c:strRef>
              <c:f>'1 Får du bestämma om saker'!$A$2</c:f>
              <c:strCache>
                <c:ptCount val="1"/>
                <c:pt idx="0">
                  <c:v>Ibland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'1 Får du bestämma om saker'!$B$2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31-47C5-9BCA-922AD1E1EF40}"/>
            </c:ext>
          </c:extLst>
        </c:ser>
        <c:ser>
          <c:idx val="2"/>
          <c:order val="2"/>
          <c:tx>
            <c:strRef>
              <c:f>'1 Får du bestämma om saker'!$A$3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'1 Får du bestämma om saker'!$B$3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131-47C5-9BCA-922AD1E1EF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0709520"/>
        <c:axId val="360709192"/>
      </c:barChart>
      <c:catAx>
        <c:axId val="3607095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60709192"/>
        <c:crosses val="autoZero"/>
        <c:auto val="1"/>
        <c:lblAlgn val="ctr"/>
        <c:lblOffset val="100"/>
        <c:noMultiLvlLbl val="0"/>
      </c:catAx>
      <c:valAx>
        <c:axId val="360709192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60709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'2 Får du den hjälp'!$A$1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966-4130-BD64-ECB71D6BB5E3}"/>
              </c:ext>
            </c:extLst>
          </c:dPt>
          <c:val>
            <c:numRef>
              <c:f>'2 Får du den hjälp'!$B$1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66-4130-BD64-ECB71D6BB5E3}"/>
            </c:ext>
          </c:extLst>
        </c:ser>
        <c:ser>
          <c:idx val="1"/>
          <c:order val="1"/>
          <c:tx>
            <c:strRef>
              <c:f>'2 Får du den hjälp'!$A$2</c:f>
              <c:strCache>
                <c:ptCount val="1"/>
                <c:pt idx="0">
                  <c:v>Ibland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'2 Får du den hjälp'!$B$2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966-4130-BD64-ECB71D6BB5E3}"/>
            </c:ext>
          </c:extLst>
        </c:ser>
        <c:ser>
          <c:idx val="2"/>
          <c:order val="2"/>
          <c:tx>
            <c:strRef>
              <c:f>'2 Får du den hjälp'!$A$3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'2 Får du den hjälp'!$B$3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966-4130-BD64-ECB71D6BB5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5092136"/>
        <c:axId val="355092792"/>
      </c:barChart>
      <c:catAx>
        <c:axId val="3550921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55092792"/>
        <c:crosses val="autoZero"/>
        <c:auto val="1"/>
        <c:lblAlgn val="ctr"/>
        <c:lblOffset val="100"/>
        <c:noMultiLvlLbl val="0"/>
      </c:catAx>
      <c:valAx>
        <c:axId val="355092792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55092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'3 Bryr sig personalen hemma'!$A$1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'3 Bryr sig personalen hemma'!$B$1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B8-4535-A536-30416318B808}"/>
            </c:ext>
          </c:extLst>
        </c:ser>
        <c:ser>
          <c:idx val="1"/>
          <c:order val="1"/>
          <c:tx>
            <c:strRef>
              <c:f>'3 Bryr sig personalen hemma'!$A$2</c:f>
              <c:strCache>
                <c:ptCount val="1"/>
                <c:pt idx="0">
                  <c:v>Ibland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'3 Bryr sig personalen hemma'!$B$2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B8-4535-A536-30416318B808}"/>
            </c:ext>
          </c:extLst>
        </c:ser>
        <c:ser>
          <c:idx val="2"/>
          <c:order val="2"/>
          <c:tx>
            <c:strRef>
              <c:f>'3 Bryr sig personalen hemma'!$A$3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'3 Bryr sig personalen hemma'!$B$3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B8-4535-A536-30416318B8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30636056"/>
        <c:axId val="430639008"/>
      </c:barChart>
      <c:catAx>
        <c:axId val="4306360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30639008"/>
        <c:crosses val="autoZero"/>
        <c:auto val="1"/>
        <c:lblAlgn val="ctr"/>
        <c:lblOffset val="100"/>
        <c:noMultiLvlLbl val="0"/>
      </c:catAx>
      <c:valAx>
        <c:axId val="430639008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30636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'4 Pratar personalen så du förs'!$A$1</c:f>
              <c:strCache>
                <c:ptCount val="1"/>
                <c:pt idx="0">
                  <c:v>Alla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'4 Pratar personalen så du förs'!$B$1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4D-491F-8BBA-C5FD86BD789A}"/>
            </c:ext>
          </c:extLst>
        </c:ser>
        <c:ser>
          <c:idx val="1"/>
          <c:order val="1"/>
          <c:tx>
            <c:strRef>
              <c:f>'4 Pratar personalen så du förs'!$A$2</c:f>
              <c:strCache>
                <c:ptCount val="1"/>
                <c:pt idx="0">
                  <c:v>Några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'4 Pratar personalen så du förs'!$B$2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4D-491F-8BBA-C5FD86BD789A}"/>
            </c:ext>
          </c:extLst>
        </c:ser>
        <c:ser>
          <c:idx val="2"/>
          <c:order val="2"/>
          <c:tx>
            <c:strRef>
              <c:f>'4 Pratar personalen så du förs'!$A$3</c:f>
              <c:strCache>
                <c:ptCount val="1"/>
                <c:pt idx="0">
                  <c:v>Ingen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'4 Pratar personalen så du förs'!$B$3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4D-491F-8BBA-C5FD86BD78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0708864"/>
        <c:axId val="360711488"/>
      </c:barChart>
      <c:catAx>
        <c:axId val="3607088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60711488"/>
        <c:crosses val="autoZero"/>
        <c:auto val="1"/>
        <c:lblAlgn val="ctr"/>
        <c:lblOffset val="100"/>
        <c:noMultiLvlLbl val="0"/>
      </c:catAx>
      <c:valAx>
        <c:axId val="360711488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60708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'4 Pratar personalen så du förs'!$A$1</c:f>
              <c:strCache>
                <c:ptCount val="1"/>
                <c:pt idx="0">
                  <c:v>Alla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'4 Pratar personalen så du förs'!$B$1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4D-491F-8BBA-C5FD86BD789A}"/>
            </c:ext>
          </c:extLst>
        </c:ser>
        <c:ser>
          <c:idx val="1"/>
          <c:order val="1"/>
          <c:tx>
            <c:strRef>
              <c:f>'4 Pratar personalen så du förs'!$A$2</c:f>
              <c:strCache>
                <c:ptCount val="1"/>
                <c:pt idx="0">
                  <c:v>Några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'4 Pratar personalen så du förs'!$B$2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4D-491F-8BBA-C5FD86BD789A}"/>
            </c:ext>
          </c:extLst>
        </c:ser>
        <c:ser>
          <c:idx val="2"/>
          <c:order val="2"/>
          <c:tx>
            <c:strRef>
              <c:f>'4 Pratar personalen så du förs'!$A$3</c:f>
              <c:strCache>
                <c:ptCount val="1"/>
                <c:pt idx="0">
                  <c:v>Ingen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'4 Pratar personalen så du förs'!$B$3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4D-491F-8BBA-C5FD86BD78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0708864"/>
        <c:axId val="360711488"/>
      </c:barChart>
      <c:catAx>
        <c:axId val="3607088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60711488"/>
        <c:crosses val="autoZero"/>
        <c:auto val="1"/>
        <c:lblAlgn val="ctr"/>
        <c:lblOffset val="100"/>
        <c:noMultiLvlLbl val="0"/>
      </c:catAx>
      <c:valAx>
        <c:axId val="360711488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60708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8165548098434001E-2"/>
          <c:w val="0.95473251028806583"/>
          <c:h val="0.9015659955257270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'6 Trygg med personalen'!$A$1</c:f>
              <c:strCache>
                <c:ptCount val="1"/>
                <c:pt idx="0">
                  <c:v>Alla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'6 Trygg med personalen'!$B$1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9A-44C0-BBE1-9520729A1DA5}"/>
            </c:ext>
          </c:extLst>
        </c:ser>
        <c:ser>
          <c:idx val="1"/>
          <c:order val="1"/>
          <c:tx>
            <c:strRef>
              <c:f>'6 Trygg med personalen'!$A$2</c:f>
              <c:strCache>
                <c:ptCount val="1"/>
                <c:pt idx="0">
                  <c:v>Några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'6 Trygg med personalen'!$B$2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9A-44C0-BBE1-9520729A1DA5}"/>
            </c:ext>
          </c:extLst>
        </c:ser>
        <c:ser>
          <c:idx val="2"/>
          <c:order val="2"/>
          <c:tx>
            <c:strRef>
              <c:f>'6 Trygg med personalen'!$A$3</c:f>
              <c:strCache>
                <c:ptCount val="1"/>
                <c:pt idx="0">
                  <c:v>Ingen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'6 Trygg med personalen'!$B$3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9A-44C0-BBE1-9520729A1D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2305408"/>
        <c:axId val="362305736"/>
      </c:barChart>
      <c:catAx>
        <c:axId val="3623054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62305736"/>
        <c:crosses val="autoZero"/>
        <c:auto val="1"/>
        <c:lblAlgn val="ctr"/>
        <c:lblOffset val="100"/>
        <c:noMultiLvlLbl val="0"/>
      </c:catAx>
      <c:valAx>
        <c:axId val="362305736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62305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'7 Rädd för något hemma'!$A$1</c:f>
              <c:strCache>
                <c:ptCount val="1"/>
                <c:pt idx="0">
                  <c:v>Aldrig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'7 Rädd för något hemma'!$B$1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5B-46F4-9EE7-9A466AD71C52}"/>
            </c:ext>
          </c:extLst>
        </c:ser>
        <c:ser>
          <c:idx val="1"/>
          <c:order val="1"/>
          <c:tx>
            <c:strRef>
              <c:f>'7 Rädd för något hemma'!$A$2</c:f>
              <c:strCache>
                <c:ptCount val="1"/>
                <c:pt idx="0">
                  <c:v>Ibland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'7 Rädd för något hemma'!$B$2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5B-46F4-9EE7-9A466AD71C52}"/>
            </c:ext>
          </c:extLst>
        </c:ser>
        <c:ser>
          <c:idx val="2"/>
          <c:order val="2"/>
          <c:tx>
            <c:strRef>
              <c:f>'7 Rädd för något hemma'!$A$3</c:f>
              <c:strCache>
                <c:ptCount val="1"/>
                <c:pt idx="0">
                  <c:v>Ofta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'7 Rädd för något hemma'!$B$3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5B-46F4-9EE7-9A466AD71C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0359920"/>
        <c:axId val="350364512"/>
      </c:barChart>
      <c:catAx>
        <c:axId val="3503599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50364512"/>
        <c:crosses val="autoZero"/>
        <c:auto val="1"/>
        <c:lblAlgn val="ctr"/>
        <c:lblOffset val="100"/>
        <c:noMultiLvlLbl val="0"/>
      </c:catAx>
      <c:valAx>
        <c:axId val="350364512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50359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'8 Vet du vem du ska prata med'!$A$1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'8 Vet du vem du ska prata med'!$B$1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7C-4D2C-8DE8-E98AABE36B01}"/>
            </c:ext>
          </c:extLst>
        </c:ser>
        <c:ser>
          <c:idx val="1"/>
          <c:order val="1"/>
          <c:tx>
            <c:strRef>
              <c:f>'8 Vet du vem du ska prata med'!$A$2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'8 Vet du vem du ska prata med'!$B$2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7C-4D2C-8DE8-E98AABE36B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2851120"/>
        <c:axId val="472850464"/>
      </c:barChart>
      <c:catAx>
        <c:axId val="4728511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72850464"/>
        <c:crosses val="autoZero"/>
        <c:auto val="1"/>
        <c:lblAlgn val="ctr"/>
        <c:lblOffset val="100"/>
        <c:noMultiLvlLbl val="0"/>
      </c:catAx>
      <c:valAx>
        <c:axId val="472850464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72851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058883768561188E-2"/>
          <c:y val="3.5555555555555556E-2"/>
          <c:w val="0.95494111623143885"/>
          <c:h val="0.9022222222222222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'9 Trivs du hemma'!$A$1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'9 Trivs du hemma'!$B$1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3F-43E5-86C4-3CD9E2A3B000}"/>
            </c:ext>
          </c:extLst>
        </c:ser>
        <c:ser>
          <c:idx val="1"/>
          <c:order val="1"/>
          <c:tx>
            <c:strRef>
              <c:f>'9 Trivs du hemma'!$A$2</c:f>
              <c:strCache>
                <c:ptCount val="1"/>
                <c:pt idx="0">
                  <c:v>Ibland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'9 Trivs du hemma'!$B$2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3F-43E5-86C4-3CD9E2A3B000}"/>
            </c:ext>
          </c:extLst>
        </c:ser>
        <c:ser>
          <c:idx val="2"/>
          <c:order val="2"/>
          <c:tx>
            <c:strRef>
              <c:f>'9 Trivs du hemma'!$A$3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'9 Trivs du hemma'!$B$3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3F-43E5-86C4-3CD9E2A3B0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29777944"/>
        <c:axId val="425516056"/>
      </c:barChart>
      <c:catAx>
        <c:axId val="4297779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25516056"/>
        <c:crosses val="autoZero"/>
        <c:auto val="1"/>
        <c:lblAlgn val="ctr"/>
        <c:lblOffset val="100"/>
        <c:noMultiLvlLbl val="0"/>
      </c:catAx>
      <c:valAx>
        <c:axId val="425516056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29777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0.83887</cdr:x>
      <cdr:y>0.42707</cdr:y>
    </cdr:from>
    <cdr:to>
      <cdr:x>0.9937</cdr:x>
      <cdr:y>0.57293</cdr:y>
    </cdr:to>
    <cdr:sp macro="" textlink="">
      <cdr:nvSpPr>
        <cdr:cNvPr id="2" name="textruta 16">
          <a:extLst xmlns:a="http://schemas.openxmlformats.org/drawingml/2006/main">
            <a:ext uri="{FF2B5EF4-FFF2-40B4-BE49-F238E27FC236}">
              <a16:creationId xmlns:a16="http://schemas.microsoft.com/office/drawing/2014/main" id="{ACB672B2-3BE0-1C1E-A376-39C09697647A}"/>
            </a:ext>
          </a:extLst>
        </cdr:cNvPr>
        <cdr:cNvSpPr txBox="1"/>
      </cdr:nvSpPr>
      <cdr:spPr>
        <a:xfrm xmlns:a="http://schemas.openxmlformats.org/drawingml/2006/main">
          <a:off x="6075947" y="1171545"/>
          <a:ext cx="1121390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sv-SE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v-SE" sz="2000" b="1" dirty="0"/>
            <a:t>6 %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D602E-11D5-4271-AF71-872539C1ED25}" type="datetimeFigureOut">
              <a:rPr lang="sv-SE" smtClean="0"/>
              <a:t>2023-02-21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8AA75C-8FEE-4ED1-88D3-DB62741310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9395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62852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93511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12752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57494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8212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2519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4308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1084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42192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8449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57516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Denna fråga saknas</a:t>
            </a:r>
            <a:r>
              <a:rPr lang="sv-SE" baseline="0" dirty="0"/>
              <a:t> i </a:t>
            </a:r>
            <a:r>
              <a:rPr lang="sv-SE" dirty="0"/>
              <a:t>enkäten</a:t>
            </a:r>
            <a:r>
              <a:rPr lang="sv-SE" baseline="0" dirty="0"/>
              <a:t> för Boendestöd SOL.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04500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4958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459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3126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130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3106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3493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4830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2023-02-21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9163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3883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1973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348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817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3A762-8C51-45AD-ACC5-F1EAAFED96EB}" type="datetimeFigureOut">
              <a:rPr lang="sv-SE" smtClean="0"/>
              <a:t>2023-02-21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894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1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21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9.pn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32.png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Återkoppling Nationella brukarundersökningen 2022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>
            <a:normAutofit/>
          </a:bodyPr>
          <a:lstStyle/>
          <a:p>
            <a:r>
              <a:rPr lang="sv-SE" dirty="0"/>
              <a:t>Resultat Karlskrona kommun </a:t>
            </a:r>
          </a:p>
          <a:p>
            <a:r>
              <a:rPr lang="sv-SE" dirty="0"/>
              <a:t>Servicebostad LSS Övergripande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76000"/>
            <a:ext cx="943200" cy="943200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619" y="4862945"/>
            <a:ext cx="1684812" cy="1684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98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Diagram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2983183"/>
              </p:ext>
            </p:extLst>
          </p:nvPr>
        </p:nvGraphicFramePr>
        <p:xfrm>
          <a:off x="2678720" y="2057400"/>
          <a:ext cx="676498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Bildobjekt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56950"/>
            <a:ext cx="942975" cy="942975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sp>
        <p:nvSpPr>
          <p:cNvPr id="7" name="Rubrik 7"/>
          <p:cNvSpPr>
            <a:spLocks noGrp="1"/>
          </p:cNvSpPr>
          <p:nvPr>
            <p:ph type="title"/>
          </p:nvPr>
        </p:nvSpPr>
        <p:spPr>
          <a:xfrm>
            <a:off x="2276061" y="576000"/>
            <a:ext cx="8681241" cy="942975"/>
          </a:xfrm>
        </p:spPr>
        <p:txBody>
          <a:bodyPr>
            <a:normAutofit fontScale="90000"/>
          </a:bodyPr>
          <a:lstStyle/>
          <a:p>
            <a:br>
              <a:rPr lang="sv-SE" sz="3600" dirty="0"/>
            </a:br>
            <a:r>
              <a:rPr lang="sv-SE" sz="3600" dirty="0"/>
              <a:t>16 personer svarade.</a:t>
            </a:r>
            <a:br>
              <a:rPr lang="sv-SE" sz="3600" dirty="0"/>
            </a:br>
            <a:br>
              <a:rPr lang="sv-SE" sz="3600" dirty="0"/>
            </a:br>
            <a:endParaRPr lang="sv-SE" sz="3600" dirty="0"/>
          </a:p>
        </p:txBody>
      </p:sp>
      <p:grpSp>
        <p:nvGrpSpPr>
          <p:cNvPr id="12" name="Grupp 11"/>
          <p:cNvGrpSpPr/>
          <p:nvPr/>
        </p:nvGrpSpPr>
        <p:grpSpPr>
          <a:xfrm>
            <a:off x="3035264" y="4392000"/>
            <a:ext cx="6121472" cy="1404000"/>
            <a:chOff x="2819670" y="3866842"/>
            <a:chExt cx="6121472" cy="1404000"/>
          </a:xfrm>
        </p:grpSpPr>
        <p:pic>
          <p:nvPicPr>
            <p:cNvPr id="13" name="Bildobjekt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9670" y="3866842"/>
              <a:ext cx="1404000" cy="1404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pic>
          <p:nvPicPr>
            <p:cNvPr id="14" name="Bildobjekt 1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7142" y="3866842"/>
              <a:ext cx="1404000" cy="1404000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</p:pic>
        <p:pic>
          <p:nvPicPr>
            <p:cNvPr id="15" name="Bildobjekt 1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3619" y="3866842"/>
              <a:ext cx="1404000" cy="14040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10" name="textruta 9"/>
          <p:cNvSpPr txBox="1"/>
          <p:nvPr/>
        </p:nvSpPr>
        <p:spPr>
          <a:xfrm>
            <a:off x="4028559" y="322894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63 %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7089379" y="322894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38 %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2083739" y="5975668"/>
            <a:ext cx="887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10 personer svarade alla.	6 personer svarade några.	0 personer svarade ingen.</a:t>
            </a:r>
          </a:p>
        </p:txBody>
      </p:sp>
    </p:spTree>
    <p:extLst>
      <p:ext uri="{BB962C8B-B14F-4D97-AF65-F5344CB8AC3E}">
        <p14:creationId xmlns:p14="http://schemas.microsoft.com/office/powerpoint/2010/main" val="2264436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692000" y="659593"/>
            <a:ext cx="9770288" cy="2940407"/>
          </a:xfrm>
        </p:spPr>
        <p:txBody>
          <a:bodyPr>
            <a:normAutofit/>
          </a:bodyPr>
          <a:lstStyle/>
          <a:p>
            <a:r>
              <a:rPr lang="sv-SE" sz="3600" dirty="0"/>
              <a:t>5. Förstår personalen hemma vad du säger?</a:t>
            </a:r>
          </a:p>
        </p:txBody>
      </p:sp>
      <p:grpSp>
        <p:nvGrpSpPr>
          <p:cNvPr id="4" name="Grupp 3"/>
          <p:cNvGrpSpPr/>
          <p:nvPr/>
        </p:nvGrpSpPr>
        <p:grpSpPr>
          <a:xfrm>
            <a:off x="1692000" y="3600000"/>
            <a:ext cx="8997852" cy="1904400"/>
            <a:chOff x="1663130" y="2485935"/>
            <a:chExt cx="8997852" cy="1904400"/>
          </a:xfrm>
        </p:grpSpPr>
        <p:pic>
          <p:nvPicPr>
            <p:cNvPr id="13" name="Bildobjekt 12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27614" y="2485935"/>
              <a:ext cx="1904400" cy="1904400"/>
            </a:xfrm>
            <a:prstGeom prst="rect">
              <a:avLst/>
            </a:prstGeom>
          </p:spPr>
        </p:pic>
        <p:pic>
          <p:nvPicPr>
            <p:cNvPr id="3" name="Bildobjekt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3130" y="2485935"/>
              <a:ext cx="1904400" cy="1904400"/>
            </a:xfrm>
            <a:prstGeom prst="rect">
              <a:avLst/>
            </a:prstGeom>
          </p:spPr>
        </p:pic>
        <p:pic>
          <p:nvPicPr>
            <p:cNvPr id="14" name="Bildobjekt 1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56582" y="2485935"/>
              <a:ext cx="1904400" cy="1904400"/>
            </a:xfrm>
            <a:prstGeom prst="rect">
              <a:avLst/>
            </a:prstGeom>
          </p:spPr>
        </p:pic>
        <p:pic>
          <p:nvPicPr>
            <p:cNvPr id="15" name="Bildobjekt 1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92098" y="2485935"/>
              <a:ext cx="1904400" cy="1904400"/>
            </a:xfrm>
            <a:prstGeom prst="rect">
              <a:avLst/>
            </a:prstGeom>
          </p:spPr>
        </p:pic>
      </p:grpSp>
      <p:pic>
        <p:nvPicPr>
          <p:cNvPr id="7" name="Bildobjekt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623298"/>
            <a:ext cx="943200" cy="943200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061243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Diagram 16"/>
          <p:cNvGraphicFramePr>
            <a:graphicFrameLocks/>
          </p:cNvGraphicFramePr>
          <p:nvPr/>
        </p:nvGraphicFramePr>
        <p:xfrm>
          <a:off x="2678720" y="2057400"/>
          <a:ext cx="676498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Bildobjekt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56950"/>
            <a:ext cx="942975" cy="942975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sp>
        <p:nvSpPr>
          <p:cNvPr id="7" name="Rubrik 7"/>
          <p:cNvSpPr>
            <a:spLocks noGrp="1"/>
          </p:cNvSpPr>
          <p:nvPr>
            <p:ph type="title"/>
          </p:nvPr>
        </p:nvSpPr>
        <p:spPr>
          <a:xfrm>
            <a:off x="2276061" y="576000"/>
            <a:ext cx="8681241" cy="942975"/>
          </a:xfrm>
        </p:spPr>
        <p:txBody>
          <a:bodyPr>
            <a:normAutofit fontScale="90000"/>
          </a:bodyPr>
          <a:lstStyle/>
          <a:p>
            <a:br>
              <a:rPr lang="sv-SE" sz="3600" dirty="0"/>
            </a:br>
            <a:r>
              <a:rPr lang="sv-SE" sz="3600" dirty="0"/>
              <a:t>16 personer svarade.</a:t>
            </a:r>
            <a:br>
              <a:rPr lang="sv-SE" sz="3600" dirty="0"/>
            </a:br>
            <a:br>
              <a:rPr lang="sv-SE" sz="3600" dirty="0"/>
            </a:br>
            <a:endParaRPr lang="sv-SE" sz="3600" dirty="0"/>
          </a:p>
        </p:txBody>
      </p:sp>
      <p:grpSp>
        <p:nvGrpSpPr>
          <p:cNvPr id="12" name="Grupp 11"/>
          <p:cNvGrpSpPr/>
          <p:nvPr/>
        </p:nvGrpSpPr>
        <p:grpSpPr>
          <a:xfrm>
            <a:off x="3035264" y="4392000"/>
            <a:ext cx="6121472" cy="1404000"/>
            <a:chOff x="2819670" y="3866842"/>
            <a:chExt cx="6121472" cy="1404000"/>
          </a:xfrm>
        </p:grpSpPr>
        <p:pic>
          <p:nvPicPr>
            <p:cNvPr id="13" name="Bildobjekt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9670" y="3866842"/>
              <a:ext cx="1404000" cy="1404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pic>
          <p:nvPicPr>
            <p:cNvPr id="14" name="Bildobjekt 1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7142" y="3866842"/>
              <a:ext cx="1404000" cy="1404000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</p:pic>
        <p:pic>
          <p:nvPicPr>
            <p:cNvPr id="15" name="Bildobjekt 1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3619" y="3866842"/>
              <a:ext cx="1404000" cy="14040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10" name="textruta 9"/>
          <p:cNvSpPr txBox="1"/>
          <p:nvPr/>
        </p:nvSpPr>
        <p:spPr>
          <a:xfrm>
            <a:off x="4028559" y="322894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63 %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7089379" y="322894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38 %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2083739" y="5975668"/>
            <a:ext cx="887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10 personer svarade alla.	6 personer svarade några.	0 personer svarade ingen.</a:t>
            </a:r>
          </a:p>
        </p:txBody>
      </p:sp>
    </p:spTree>
    <p:extLst>
      <p:ext uri="{BB962C8B-B14F-4D97-AF65-F5344CB8AC3E}">
        <p14:creationId xmlns:p14="http://schemas.microsoft.com/office/powerpoint/2010/main" val="220006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691999" y="814575"/>
            <a:ext cx="9847779" cy="2785425"/>
          </a:xfrm>
        </p:spPr>
        <p:txBody>
          <a:bodyPr>
            <a:normAutofit/>
          </a:bodyPr>
          <a:lstStyle/>
          <a:p>
            <a:r>
              <a:rPr lang="sv-SE" sz="3600" dirty="0"/>
              <a:t>6. Känner du dig trygg med personalen hemma?</a:t>
            </a:r>
          </a:p>
        </p:txBody>
      </p:sp>
      <p:grpSp>
        <p:nvGrpSpPr>
          <p:cNvPr id="3" name="Grupp 2"/>
          <p:cNvGrpSpPr/>
          <p:nvPr/>
        </p:nvGrpSpPr>
        <p:grpSpPr>
          <a:xfrm>
            <a:off x="1692000" y="3600000"/>
            <a:ext cx="8549931" cy="1904400"/>
            <a:chOff x="1717900" y="2915080"/>
            <a:chExt cx="8549931" cy="1904400"/>
          </a:xfrm>
        </p:grpSpPr>
        <p:pic>
          <p:nvPicPr>
            <p:cNvPr id="8" name="Bildobjekt 7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66939" y="2915080"/>
              <a:ext cx="1904400" cy="1904400"/>
            </a:xfrm>
            <a:prstGeom prst="rect">
              <a:avLst/>
            </a:prstGeom>
          </p:spPr>
        </p:pic>
        <p:pic>
          <p:nvPicPr>
            <p:cNvPr id="9" name="Bildobjekt 8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65185" y="2915080"/>
              <a:ext cx="1904400" cy="1904400"/>
            </a:xfrm>
            <a:prstGeom prst="rect">
              <a:avLst/>
            </a:prstGeom>
          </p:spPr>
        </p:pic>
        <p:pic>
          <p:nvPicPr>
            <p:cNvPr id="10" name="Bildobjekt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17900" y="2915080"/>
              <a:ext cx="1904400" cy="1904400"/>
            </a:xfrm>
            <a:prstGeom prst="rect">
              <a:avLst/>
            </a:prstGeom>
          </p:spPr>
        </p:pic>
        <p:pic>
          <p:nvPicPr>
            <p:cNvPr id="11" name="Bildobjekt 1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63431" y="2915080"/>
              <a:ext cx="1904400" cy="1904400"/>
            </a:xfrm>
            <a:prstGeom prst="rect">
              <a:avLst/>
            </a:prstGeom>
          </p:spPr>
        </p:pic>
      </p:grpSp>
      <p:pic>
        <p:nvPicPr>
          <p:cNvPr id="7" name="Bildobjekt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76000"/>
            <a:ext cx="943200" cy="943200"/>
          </a:xfrm>
          <a:prstGeom prst="rect">
            <a:avLst/>
          </a:prstGeom>
          <a:ln w="76200">
            <a:noFill/>
          </a:ln>
        </p:spPr>
      </p:pic>
    </p:spTree>
    <p:extLst>
      <p:ext uri="{BB962C8B-B14F-4D97-AF65-F5344CB8AC3E}">
        <p14:creationId xmlns:p14="http://schemas.microsoft.com/office/powerpoint/2010/main" val="3365785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Diagram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6478639"/>
              </p:ext>
            </p:extLst>
          </p:nvPr>
        </p:nvGraphicFramePr>
        <p:xfrm>
          <a:off x="3035264" y="1942878"/>
          <a:ext cx="6965373" cy="2838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Bildobjekt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76000"/>
            <a:ext cx="942975" cy="942975"/>
          </a:xfrm>
          <a:prstGeom prst="rect">
            <a:avLst/>
          </a:prstGeom>
          <a:ln w="76200">
            <a:noFill/>
          </a:ln>
        </p:spPr>
      </p:pic>
      <p:sp>
        <p:nvSpPr>
          <p:cNvPr id="7" name="Rubrik 7"/>
          <p:cNvSpPr>
            <a:spLocks noGrp="1"/>
          </p:cNvSpPr>
          <p:nvPr>
            <p:ph type="title"/>
          </p:nvPr>
        </p:nvSpPr>
        <p:spPr>
          <a:xfrm>
            <a:off x="2454965" y="694773"/>
            <a:ext cx="8587409" cy="1325563"/>
          </a:xfrm>
        </p:spPr>
        <p:txBody>
          <a:bodyPr>
            <a:normAutofit fontScale="90000"/>
          </a:bodyPr>
          <a:lstStyle/>
          <a:p>
            <a:r>
              <a:rPr lang="sv-SE" sz="3600" dirty="0"/>
              <a:t>16 personer svarade.</a:t>
            </a:r>
            <a:br>
              <a:rPr lang="sv-SE" sz="3600" dirty="0"/>
            </a:br>
            <a:r>
              <a:rPr lang="sv-SE" sz="3600" dirty="0"/>
              <a:t> </a:t>
            </a:r>
            <a:br>
              <a:rPr lang="sv-SE" sz="3600" dirty="0"/>
            </a:br>
            <a:endParaRPr lang="sv-SE" sz="3600" dirty="0"/>
          </a:p>
        </p:txBody>
      </p:sp>
      <p:grpSp>
        <p:nvGrpSpPr>
          <p:cNvPr id="12" name="Grupp 11"/>
          <p:cNvGrpSpPr/>
          <p:nvPr/>
        </p:nvGrpSpPr>
        <p:grpSpPr>
          <a:xfrm>
            <a:off x="3035264" y="4392000"/>
            <a:ext cx="6121472" cy="1404000"/>
            <a:chOff x="2819670" y="3866842"/>
            <a:chExt cx="6121472" cy="1404000"/>
          </a:xfrm>
        </p:grpSpPr>
        <p:pic>
          <p:nvPicPr>
            <p:cNvPr id="13" name="Bildobjekt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9670" y="3866842"/>
              <a:ext cx="1404000" cy="1404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pic>
          <p:nvPicPr>
            <p:cNvPr id="14" name="Bildobjekt 1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7142" y="3866842"/>
              <a:ext cx="1404000" cy="1404000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</p:pic>
        <p:pic>
          <p:nvPicPr>
            <p:cNvPr id="15" name="Bildobjekt 1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3619" y="3866842"/>
              <a:ext cx="1404000" cy="14040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9" name="textruta 8"/>
          <p:cNvSpPr txBox="1"/>
          <p:nvPr/>
        </p:nvSpPr>
        <p:spPr>
          <a:xfrm>
            <a:off x="4674911" y="3202461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69%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7633326" y="3214676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31 %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2168811" y="5975668"/>
            <a:ext cx="887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11 personer svarade alla.	5 personer svarade några.	0 person svarade ingen.</a:t>
            </a:r>
          </a:p>
        </p:txBody>
      </p:sp>
    </p:spTree>
    <p:extLst>
      <p:ext uri="{BB962C8B-B14F-4D97-AF65-F5344CB8AC3E}">
        <p14:creationId xmlns:p14="http://schemas.microsoft.com/office/powerpoint/2010/main" val="32132488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778986" y="442800"/>
            <a:ext cx="8372683" cy="3157384"/>
          </a:xfrm>
        </p:spPr>
        <p:txBody>
          <a:bodyPr>
            <a:normAutofit/>
          </a:bodyPr>
          <a:lstStyle/>
          <a:p>
            <a:r>
              <a:rPr lang="sv-SE" sz="3600" dirty="0"/>
              <a:t>7. Är du rädd för något hemma?</a:t>
            </a:r>
          </a:p>
        </p:txBody>
      </p:sp>
      <p:grpSp>
        <p:nvGrpSpPr>
          <p:cNvPr id="3" name="Grupp 2"/>
          <p:cNvGrpSpPr/>
          <p:nvPr/>
        </p:nvGrpSpPr>
        <p:grpSpPr>
          <a:xfrm>
            <a:off x="2778986" y="3322414"/>
            <a:ext cx="6229766" cy="1904400"/>
            <a:chOff x="2778986" y="2185668"/>
            <a:chExt cx="6229766" cy="1904400"/>
          </a:xfrm>
        </p:grpSpPr>
        <p:pic>
          <p:nvPicPr>
            <p:cNvPr id="7" name="Bildobjekt 6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04352" y="2185668"/>
              <a:ext cx="1904400" cy="1904400"/>
            </a:xfrm>
            <a:prstGeom prst="rect">
              <a:avLst/>
            </a:prstGeom>
          </p:spPr>
        </p:pic>
        <p:pic>
          <p:nvPicPr>
            <p:cNvPr id="8" name="Bildobjekt 7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8986" y="2185668"/>
              <a:ext cx="1904400" cy="1904400"/>
            </a:xfrm>
            <a:prstGeom prst="rect">
              <a:avLst/>
            </a:prstGeom>
          </p:spPr>
        </p:pic>
        <p:pic>
          <p:nvPicPr>
            <p:cNvPr id="9" name="Bildobjekt 8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1669" y="2185668"/>
              <a:ext cx="1904400" cy="1904400"/>
            </a:xfrm>
            <a:prstGeom prst="rect">
              <a:avLst/>
            </a:prstGeom>
          </p:spPr>
        </p:pic>
      </p:grpSp>
      <p:pic>
        <p:nvPicPr>
          <p:cNvPr id="6" name="Bildobjekt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76000"/>
            <a:ext cx="943200" cy="9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735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0215359"/>
              </p:ext>
            </p:extLst>
          </p:nvPr>
        </p:nvGraphicFramePr>
        <p:xfrm>
          <a:off x="2242748" y="2033563"/>
          <a:ext cx="605789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Bildobjekt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76000"/>
            <a:ext cx="942975" cy="942975"/>
          </a:xfrm>
          <a:prstGeom prst="rect">
            <a:avLst/>
          </a:prstGeom>
        </p:spPr>
      </p:pic>
      <p:sp>
        <p:nvSpPr>
          <p:cNvPr id="7" name="Rubrik 7"/>
          <p:cNvSpPr>
            <a:spLocks noGrp="1"/>
          </p:cNvSpPr>
          <p:nvPr>
            <p:ph type="title"/>
          </p:nvPr>
        </p:nvSpPr>
        <p:spPr>
          <a:xfrm>
            <a:off x="2425148" y="768083"/>
            <a:ext cx="8420950" cy="983228"/>
          </a:xfrm>
        </p:spPr>
        <p:txBody>
          <a:bodyPr>
            <a:normAutofit fontScale="90000"/>
          </a:bodyPr>
          <a:lstStyle/>
          <a:p>
            <a:r>
              <a:rPr lang="sv-SE" sz="3600" dirty="0"/>
              <a:t>16 personer svarade.</a:t>
            </a:r>
            <a:br>
              <a:rPr lang="sv-SE" sz="3600" dirty="0"/>
            </a:br>
            <a:br>
              <a:rPr lang="sv-SE" sz="3600" dirty="0"/>
            </a:br>
            <a:endParaRPr lang="sv-SE" sz="3600" dirty="0"/>
          </a:p>
        </p:txBody>
      </p:sp>
      <p:grpSp>
        <p:nvGrpSpPr>
          <p:cNvPr id="8" name="Grupp 7"/>
          <p:cNvGrpSpPr/>
          <p:nvPr/>
        </p:nvGrpSpPr>
        <p:grpSpPr>
          <a:xfrm>
            <a:off x="3076171" y="4295547"/>
            <a:ext cx="6039658" cy="1404000"/>
            <a:chOff x="2650299" y="4295547"/>
            <a:chExt cx="6039658" cy="1404000"/>
          </a:xfrm>
        </p:grpSpPr>
        <p:pic>
          <p:nvPicPr>
            <p:cNvPr id="9" name="Bildobjekt 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8128" y="4295547"/>
              <a:ext cx="1404000" cy="14040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  <p:pic>
          <p:nvPicPr>
            <p:cNvPr id="10" name="Bildobjekt 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50299" y="4295547"/>
              <a:ext cx="1404000" cy="1404000"/>
            </a:xfrm>
            <a:prstGeom prst="rect">
              <a:avLst/>
            </a:prstGeom>
            <a:ln w="76200">
              <a:solidFill>
                <a:schemeClr val="accent6"/>
              </a:solidFill>
            </a:ln>
          </p:spPr>
        </p:pic>
        <p:pic>
          <p:nvPicPr>
            <p:cNvPr id="11" name="Bildobjekt 1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85957" y="4295547"/>
              <a:ext cx="1404000" cy="1404000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</p:pic>
      </p:grpSp>
      <p:sp>
        <p:nvSpPr>
          <p:cNvPr id="12" name="textruta 11"/>
          <p:cNvSpPr txBox="1"/>
          <p:nvPr/>
        </p:nvSpPr>
        <p:spPr>
          <a:xfrm>
            <a:off x="3493612" y="3205108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56 %</a:t>
            </a:r>
          </a:p>
        </p:txBody>
      </p:sp>
      <p:sp>
        <p:nvSpPr>
          <p:cNvPr id="13" name="textruta 12"/>
          <p:cNvSpPr txBox="1"/>
          <p:nvPr/>
        </p:nvSpPr>
        <p:spPr>
          <a:xfrm>
            <a:off x="6387295" y="3205108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44 %</a:t>
            </a:r>
          </a:p>
        </p:txBody>
      </p:sp>
      <p:sp>
        <p:nvSpPr>
          <p:cNvPr id="14" name="textruta 13"/>
          <p:cNvSpPr txBox="1"/>
          <p:nvPr/>
        </p:nvSpPr>
        <p:spPr>
          <a:xfrm>
            <a:off x="1972535" y="5967428"/>
            <a:ext cx="887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9 personer svarade aldrig.	7 personer svarade ibland.	0 personer svarade ofta.</a:t>
            </a:r>
          </a:p>
        </p:txBody>
      </p:sp>
    </p:spTree>
    <p:extLst>
      <p:ext uri="{BB962C8B-B14F-4D97-AF65-F5344CB8AC3E}">
        <p14:creationId xmlns:p14="http://schemas.microsoft.com/office/powerpoint/2010/main" val="787130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71650" y="566603"/>
            <a:ext cx="9565217" cy="2882275"/>
          </a:xfrm>
        </p:spPr>
        <p:txBody>
          <a:bodyPr>
            <a:normAutofit/>
          </a:bodyPr>
          <a:lstStyle/>
          <a:p>
            <a:r>
              <a:rPr lang="sv-SE" sz="3600" dirty="0"/>
              <a:t>8. Vet du vem du ska prata med </a:t>
            </a:r>
            <a:br>
              <a:rPr lang="sv-SE" sz="3600" dirty="0"/>
            </a:br>
            <a:r>
              <a:rPr lang="sv-SE" sz="3600" dirty="0"/>
              <a:t>om något är dåligt med stödet från boendepersonal ?</a:t>
            </a:r>
          </a:p>
        </p:txBody>
      </p:sp>
      <p:grpSp>
        <p:nvGrpSpPr>
          <p:cNvPr id="3" name="Grupp 2"/>
          <p:cNvGrpSpPr/>
          <p:nvPr/>
        </p:nvGrpSpPr>
        <p:grpSpPr>
          <a:xfrm>
            <a:off x="2675974" y="3600000"/>
            <a:ext cx="6712666" cy="1904400"/>
            <a:chOff x="2722734" y="2376486"/>
            <a:chExt cx="6712666" cy="1904400"/>
          </a:xfrm>
        </p:grpSpPr>
        <p:pic>
          <p:nvPicPr>
            <p:cNvPr id="7" name="Bildobjekt 6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26867" y="2376486"/>
              <a:ext cx="1904400" cy="1904400"/>
            </a:xfrm>
            <a:prstGeom prst="rect">
              <a:avLst/>
            </a:prstGeom>
          </p:spPr>
        </p:pic>
        <p:pic>
          <p:nvPicPr>
            <p:cNvPr id="8" name="Bildobjekt 7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22734" y="2376486"/>
              <a:ext cx="1904400" cy="1904400"/>
            </a:xfrm>
            <a:prstGeom prst="rect">
              <a:avLst/>
            </a:prstGeom>
          </p:spPr>
        </p:pic>
        <p:pic>
          <p:nvPicPr>
            <p:cNvPr id="9" name="Bildobjekt 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1000" y="2376486"/>
              <a:ext cx="1904400" cy="1904400"/>
            </a:xfrm>
            <a:prstGeom prst="rect">
              <a:avLst/>
            </a:prstGeom>
          </p:spPr>
        </p:pic>
      </p:grpSp>
      <p:pic>
        <p:nvPicPr>
          <p:cNvPr id="6" name="Bildobjekt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76000"/>
            <a:ext cx="943200" cy="943200"/>
          </a:xfrm>
          <a:prstGeom prst="rect">
            <a:avLst/>
          </a:prstGeom>
          <a:ln w="76200">
            <a:noFill/>
          </a:ln>
        </p:spPr>
      </p:pic>
    </p:spTree>
    <p:extLst>
      <p:ext uri="{BB962C8B-B14F-4D97-AF65-F5344CB8AC3E}">
        <p14:creationId xmlns:p14="http://schemas.microsoft.com/office/powerpoint/2010/main" val="2458677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Diagram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5473595"/>
              </p:ext>
            </p:extLst>
          </p:nvPr>
        </p:nvGraphicFramePr>
        <p:xfrm>
          <a:off x="3429498" y="2053678"/>
          <a:ext cx="610552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095929" y="384705"/>
            <a:ext cx="9624391" cy="1325563"/>
          </a:xfrm>
        </p:spPr>
        <p:txBody>
          <a:bodyPr/>
          <a:lstStyle/>
          <a:p>
            <a:r>
              <a:rPr lang="sv-SE" sz="3600" dirty="0"/>
              <a:t>15 personer svarade. </a:t>
            </a:r>
          </a:p>
        </p:txBody>
      </p:sp>
      <p:pic>
        <p:nvPicPr>
          <p:cNvPr id="5" name="Bildobjekt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76000"/>
            <a:ext cx="942975" cy="942975"/>
          </a:xfrm>
          <a:prstGeom prst="rect">
            <a:avLst/>
          </a:prstGeom>
          <a:ln w="76200">
            <a:noFill/>
          </a:ln>
        </p:spPr>
      </p:pic>
      <p:grpSp>
        <p:nvGrpSpPr>
          <p:cNvPr id="6" name="Grupp 5"/>
          <p:cNvGrpSpPr/>
          <p:nvPr/>
        </p:nvGrpSpPr>
        <p:grpSpPr>
          <a:xfrm>
            <a:off x="4081664" y="4367394"/>
            <a:ext cx="3981681" cy="1421322"/>
            <a:chOff x="4081664" y="4367394"/>
            <a:chExt cx="3526661" cy="1421322"/>
          </a:xfrm>
        </p:grpSpPr>
        <p:pic>
          <p:nvPicPr>
            <p:cNvPr id="7" name="Bildobjekt 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81664" y="4367394"/>
              <a:ext cx="1398694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8" name="Bildobjekt 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07925" y="4388316"/>
              <a:ext cx="1400400" cy="1400400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</p:grpSp>
      <p:sp>
        <p:nvSpPr>
          <p:cNvPr id="10" name="textruta 9"/>
          <p:cNvSpPr txBox="1"/>
          <p:nvPr/>
        </p:nvSpPr>
        <p:spPr>
          <a:xfrm>
            <a:off x="4460538" y="322894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73 %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7652640" y="322894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27 %</a:t>
            </a:r>
          </a:p>
        </p:txBody>
      </p:sp>
      <p:sp>
        <p:nvSpPr>
          <p:cNvPr id="12" name="textruta 11"/>
          <p:cNvSpPr txBox="1"/>
          <p:nvPr/>
        </p:nvSpPr>
        <p:spPr>
          <a:xfrm>
            <a:off x="3445290" y="5964700"/>
            <a:ext cx="887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11 personer svarade ja.	4 personer svarade nej.	</a:t>
            </a:r>
          </a:p>
        </p:txBody>
      </p:sp>
    </p:spTree>
    <p:extLst>
      <p:ext uri="{BB962C8B-B14F-4D97-AF65-F5344CB8AC3E}">
        <p14:creationId xmlns:p14="http://schemas.microsoft.com/office/powerpoint/2010/main" val="19502486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26886" y="582102"/>
            <a:ext cx="8826913" cy="3017898"/>
          </a:xfrm>
        </p:spPr>
        <p:txBody>
          <a:bodyPr>
            <a:normAutofit/>
          </a:bodyPr>
          <a:lstStyle/>
          <a:p>
            <a:r>
              <a:rPr lang="sv-SE" sz="3600" dirty="0"/>
              <a:t>9. Trivs du med boendepersonalen?</a:t>
            </a:r>
          </a:p>
        </p:txBody>
      </p:sp>
      <p:grpSp>
        <p:nvGrpSpPr>
          <p:cNvPr id="3" name="Grupp 2"/>
          <p:cNvGrpSpPr/>
          <p:nvPr/>
        </p:nvGrpSpPr>
        <p:grpSpPr>
          <a:xfrm>
            <a:off x="2526887" y="3600000"/>
            <a:ext cx="6736693" cy="1904400"/>
            <a:chOff x="2552243" y="2436483"/>
            <a:chExt cx="6736693" cy="1904400"/>
          </a:xfrm>
        </p:grpSpPr>
        <p:pic>
          <p:nvPicPr>
            <p:cNvPr id="6" name="Bildobjekt 5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4536" y="2436483"/>
              <a:ext cx="1904400" cy="1904400"/>
            </a:xfrm>
            <a:prstGeom prst="rect">
              <a:avLst/>
            </a:prstGeom>
          </p:spPr>
        </p:pic>
        <p:pic>
          <p:nvPicPr>
            <p:cNvPr id="7" name="Bildobjekt 6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2243" y="2436483"/>
              <a:ext cx="1904400" cy="1904400"/>
            </a:xfrm>
            <a:prstGeom prst="rect">
              <a:avLst/>
            </a:prstGeom>
          </p:spPr>
        </p:pic>
        <p:pic>
          <p:nvPicPr>
            <p:cNvPr id="8" name="Bildobjekt 7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88268" y="2436483"/>
              <a:ext cx="1904400" cy="1904400"/>
            </a:xfrm>
            <a:prstGeom prst="rect">
              <a:avLst/>
            </a:prstGeom>
          </p:spPr>
        </p:pic>
      </p:grpSp>
      <p:pic>
        <p:nvPicPr>
          <p:cNvPr id="9" name="Bildobjekt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91766"/>
            <a:ext cx="943200" cy="9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906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837752" y="1943237"/>
            <a:ext cx="1059224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>
                <a:latin typeface="+mj-lt"/>
              </a:rPr>
              <a:t>Syftet med brukarundersökningen är att få kunskap hur ni upplever kvaliteten i verksamheterna, för att vi sedan tillsammans med er ska kunna utveckla och förbättra.</a:t>
            </a:r>
          </a:p>
          <a:p>
            <a:pPr algn="ctr"/>
            <a:endParaRPr lang="sv-SE" sz="3600" dirty="0">
              <a:latin typeface="+mj-lt"/>
            </a:endParaRPr>
          </a:p>
          <a:p>
            <a:pPr algn="ctr"/>
            <a:r>
              <a:rPr lang="sv-SE" sz="3600" dirty="0">
                <a:latin typeface="+mj-lt"/>
              </a:rPr>
              <a:t>Här kan ni läsa om hur alla svarade. Svaren är anonyma.</a:t>
            </a:r>
          </a:p>
          <a:p>
            <a:pPr algn="ctr"/>
            <a:endParaRPr lang="sv-SE" sz="3600" dirty="0">
              <a:latin typeface="+mj-lt"/>
            </a:endParaRPr>
          </a:p>
          <a:p>
            <a:pPr algn="ctr"/>
            <a:endParaRPr lang="sv-SE" sz="3600" dirty="0">
              <a:latin typeface="+mj-lt"/>
            </a:endParaRPr>
          </a:p>
          <a:p>
            <a:pPr algn="ctr"/>
            <a:endParaRPr lang="sv-SE" sz="3600" dirty="0">
              <a:latin typeface="+mj-lt"/>
            </a:endParaRPr>
          </a:p>
          <a:p>
            <a:pPr algn="ctr"/>
            <a:endParaRPr lang="sv-SE" sz="3600" dirty="0">
              <a:latin typeface="+mj-lt"/>
            </a:endParaRPr>
          </a:p>
        </p:txBody>
      </p:sp>
      <p:pic>
        <p:nvPicPr>
          <p:cNvPr id="4" name="Bildobjekt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76000"/>
            <a:ext cx="942975" cy="942975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7201" y="4862954"/>
            <a:ext cx="1904762" cy="1754414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7098" y="4862954"/>
            <a:ext cx="1904762" cy="1754414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8195" y="4862954"/>
            <a:ext cx="1904762" cy="1754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0301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Diagram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8237145"/>
              </p:ext>
            </p:extLst>
          </p:nvPr>
        </p:nvGraphicFramePr>
        <p:xfrm>
          <a:off x="2365512" y="2000250"/>
          <a:ext cx="7859143" cy="285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Bildobjekt 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76000"/>
            <a:ext cx="942975" cy="942975"/>
          </a:xfrm>
          <a:prstGeom prst="rect">
            <a:avLst/>
          </a:prstGeom>
        </p:spPr>
      </p:pic>
      <p:sp>
        <p:nvSpPr>
          <p:cNvPr id="7" name="Rubrik 7"/>
          <p:cNvSpPr>
            <a:spLocks noGrp="1"/>
          </p:cNvSpPr>
          <p:nvPr>
            <p:ph type="title"/>
          </p:nvPr>
        </p:nvSpPr>
        <p:spPr>
          <a:xfrm>
            <a:off x="2365513" y="914811"/>
            <a:ext cx="8442480" cy="1023320"/>
          </a:xfrm>
        </p:spPr>
        <p:txBody>
          <a:bodyPr>
            <a:normAutofit fontScale="90000"/>
          </a:bodyPr>
          <a:lstStyle/>
          <a:p>
            <a:r>
              <a:rPr lang="sv-SE" sz="3600" dirty="0"/>
              <a:t>16 personer svarade. </a:t>
            </a:r>
            <a:br>
              <a:rPr lang="sv-SE" sz="3600" dirty="0"/>
            </a:br>
            <a:endParaRPr lang="sv-SE" sz="3600" dirty="0"/>
          </a:p>
        </p:txBody>
      </p:sp>
      <p:grpSp>
        <p:nvGrpSpPr>
          <p:cNvPr id="12" name="Grupp 11"/>
          <p:cNvGrpSpPr/>
          <p:nvPr/>
        </p:nvGrpSpPr>
        <p:grpSpPr>
          <a:xfrm>
            <a:off x="2592000" y="4356000"/>
            <a:ext cx="6853184" cy="1400400"/>
            <a:chOff x="2552410" y="4365688"/>
            <a:chExt cx="6853184" cy="1400400"/>
          </a:xfrm>
        </p:grpSpPr>
        <p:pic>
          <p:nvPicPr>
            <p:cNvPr id="13" name="Bildobjekt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2410" y="4366541"/>
              <a:ext cx="1398694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14" name="Bildobjekt 1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5194" y="4365688"/>
              <a:ext cx="1400400" cy="1400400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  <p:pic>
          <p:nvPicPr>
            <p:cNvPr id="15" name="Bildobjekt 1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3738" y="4365688"/>
              <a:ext cx="1400400" cy="14004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9" name="textruta 8"/>
          <p:cNvSpPr txBox="1"/>
          <p:nvPr/>
        </p:nvSpPr>
        <p:spPr>
          <a:xfrm>
            <a:off x="7634079" y="325729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31 %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2216258" y="6001433"/>
            <a:ext cx="887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11 personer svarade alla.	5 personer svarade några.	0 person svarade ingen.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2B7C1825-537C-6153-7289-1E540C1FD852}"/>
              </a:ext>
            </a:extLst>
          </p:cNvPr>
          <p:cNvSpPr txBox="1"/>
          <p:nvPr/>
        </p:nvSpPr>
        <p:spPr>
          <a:xfrm>
            <a:off x="4902623" y="325729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69 %</a:t>
            </a:r>
          </a:p>
        </p:txBody>
      </p:sp>
    </p:spTree>
    <p:extLst>
      <p:ext uri="{BB962C8B-B14F-4D97-AF65-F5344CB8AC3E}">
        <p14:creationId xmlns:p14="http://schemas.microsoft.com/office/powerpoint/2010/main" val="3890886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70904" y="679058"/>
            <a:ext cx="9392309" cy="2920942"/>
          </a:xfrm>
        </p:spPr>
        <p:txBody>
          <a:bodyPr>
            <a:noAutofit/>
          </a:bodyPr>
          <a:lstStyle/>
          <a:p>
            <a:r>
              <a:rPr lang="sv-SE" sz="3600" dirty="0"/>
              <a:t>1. Får du bestämma om saker </a:t>
            </a:r>
            <a:br>
              <a:rPr lang="sv-SE" sz="3600" dirty="0"/>
            </a:br>
            <a:r>
              <a:rPr lang="sv-SE" sz="3600" dirty="0"/>
              <a:t>som är viktiga för dig hemma? </a:t>
            </a:r>
            <a:br>
              <a:rPr lang="sv-SE" dirty="0"/>
            </a:br>
            <a:endParaRPr lang="sv-SE" dirty="0"/>
          </a:p>
        </p:txBody>
      </p:sp>
      <p:pic>
        <p:nvPicPr>
          <p:cNvPr id="6" name="Bildobjekt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905" y="3600000"/>
            <a:ext cx="1904400" cy="1904400"/>
          </a:xfrm>
          <a:prstGeom prst="rect">
            <a:avLst/>
          </a:prstGeom>
        </p:spPr>
      </p:pic>
      <p:pic>
        <p:nvPicPr>
          <p:cNvPr id="7" name="Bildobjekt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053" y="3600000"/>
            <a:ext cx="1904400" cy="1904400"/>
          </a:xfrm>
          <a:prstGeom prst="rect">
            <a:avLst/>
          </a:prstGeom>
        </p:spPr>
      </p:pic>
      <p:pic>
        <p:nvPicPr>
          <p:cNvPr id="8" name="Bildobjekt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7201" y="3600000"/>
            <a:ext cx="1904400" cy="1904400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56950"/>
            <a:ext cx="943200" cy="943200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523424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Diagram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3811412"/>
              </p:ext>
            </p:extLst>
          </p:nvPr>
        </p:nvGraphicFramePr>
        <p:xfrm>
          <a:off x="2552409" y="2214562"/>
          <a:ext cx="7381300" cy="2428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" name="Grupp 6"/>
          <p:cNvGrpSpPr/>
          <p:nvPr/>
        </p:nvGrpSpPr>
        <p:grpSpPr>
          <a:xfrm>
            <a:off x="2552410" y="4365688"/>
            <a:ext cx="6853184" cy="1400400"/>
            <a:chOff x="2552410" y="4365688"/>
            <a:chExt cx="6853184" cy="1400400"/>
          </a:xfrm>
        </p:grpSpPr>
        <p:pic>
          <p:nvPicPr>
            <p:cNvPr id="2" name="Bildobjekt 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2410" y="4366541"/>
              <a:ext cx="1398694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3" name="Bildobjekt 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5194" y="4365688"/>
              <a:ext cx="1400400" cy="1400400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  <p:pic>
          <p:nvPicPr>
            <p:cNvPr id="4" name="Bildobjekt 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3738" y="4365688"/>
              <a:ext cx="1400400" cy="14004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2216258" y="365123"/>
            <a:ext cx="9230532" cy="1325563"/>
          </a:xfrm>
        </p:spPr>
        <p:txBody>
          <a:bodyPr>
            <a:normAutofit/>
          </a:bodyPr>
          <a:lstStyle/>
          <a:p>
            <a:r>
              <a:rPr lang="sv-SE" sz="3600" dirty="0"/>
              <a:t>16 personer svarade.</a:t>
            </a:r>
            <a:br>
              <a:rPr lang="sv-SE" sz="3600" dirty="0"/>
            </a:br>
            <a:r>
              <a:rPr lang="sv-SE" sz="3600" dirty="0"/>
              <a:t>		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2216258" y="6001433"/>
            <a:ext cx="887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10 personer svarade ja.	5 personer svarade ibland.	1 person svarade nej.</a:t>
            </a:r>
          </a:p>
        </p:txBody>
      </p:sp>
      <p:pic>
        <p:nvPicPr>
          <p:cNvPr id="13" name="Bildobjekt 12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56950"/>
            <a:ext cx="942975" cy="942975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sp>
        <p:nvSpPr>
          <p:cNvPr id="17" name="textruta 16"/>
          <p:cNvSpPr txBox="1"/>
          <p:nvPr/>
        </p:nvSpPr>
        <p:spPr>
          <a:xfrm>
            <a:off x="4137389" y="3214491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63 %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8C919A33-B72F-4246-1D05-50D312694B1F}"/>
              </a:ext>
            </a:extLst>
          </p:cNvPr>
          <p:cNvSpPr txBox="1"/>
          <p:nvPr/>
        </p:nvSpPr>
        <p:spPr>
          <a:xfrm>
            <a:off x="6965148" y="3228944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31 %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E14AD76C-21A1-3672-3ED9-D4C74E256EBA}"/>
              </a:ext>
            </a:extLst>
          </p:cNvPr>
          <p:cNvSpPr txBox="1"/>
          <p:nvPr/>
        </p:nvSpPr>
        <p:spPr>
          <a:xfrm>
            <a:off x="8584184" y="3243037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6 %</a:t>
            </a:r>
          </a:p>
        </p:txBody>
      </p:sp>
    </p:spTree>
    <p:extLst>
      <p:ext uri="{BB962C8B-B14F-4D97-AF65-F5344CB8AC3E}">
        <p14:creationId xmlns:p14="http://schemas.microsoft.com/office/powerpoint/2010/main" val="3555995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692000" y="365125"/>
            <a:ext cx="9661800" cy="3234875"/>
          </a:xfrm>
        </p:spPr>
        <p:txBody>
          <a:bodyPr>
            <a:normAutofit/>
          </a:bodyPr>
          <a:lstStyle/>
          <a:p>
            <a:r>
              <a:rPr lang="sv-SE" sz="3600" dirty="0"/>
              <a:t>2. Får du den hjälp du vill ha av boendepersonalen? </a:t>
            </a:r>
          </a:p>
        </p:txBody>
      </p:sp>
      <p:pic>
        <p:nvPicPr>
          <p:cNvPr id="9" name="Bildobjekt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611" y="3600000"/>
            <a:ext cx="1904762" cy="1904762"/>
          </a:xfrm>
          <a:prstGeom prst="rect">
            <a:avLst/>
          </a:prstGeom>
        </p:spPr>
      </p:pic>
      <p:pic>
        <p:nvPicPr>
          <p:cNvPr id="10" name="Bildobjekt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2000" y="3600000"/>
            <a:ext cx="1904762" cy="1904762"/>
          </a:xfrm>
          <a:prstGeom prst="rect">
            <a:avLst/>
          </a:prstGeom>
        </p:spPr>
      </p:pic>
      <p:pic>
        <p:nvPicPr>
          <p:cNvPr id="11" name="Bildobjekt 1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028" y="3600000"/>
            <a:ext cx="1904762" cy="1904762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4493" y="3600000"/>
            <a:ext cx="1904762" cy="1904762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76000"/>
            <a:ext cx="943200" cy="9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333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Diagram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2715819"/>
              </p:ext>
            </p:extLst>
          </p:nvPr>
        </p:nvGraphicFramePr>
        <p:xfrm>
          <a:off x="2355573" y="1988494"/>
          <a:ext cx="804379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2355573" y="576000"/>
            <a:ext cx="8532973" cy="942975"/>
          </a:xfrm>
        </p:spPr>
        <p:txBody>
          <a:bodyPr>
            <a:normAutofit fontScale="90000"/>
          </a:bodyPr>
          <a:lstStyle/>
          <a:p>
            <a:r>
              <a:rPr lang="sv-SE" sz="4000" dirty="0"/>
              <a:t>16 personer svarade.</a:t>
            </a:r>
            <a:br>
              <a:rPr lang="sv-SE" dirty="0"/>
            </a:br>
            <a:endParaRPr lang="sv-SE" dirty="0"/>
          </a:p>
        </p:txBody>
      </p:sp>
      <p:pic>
        <p:nvPicPr>
          <p:cNvPr id="8" name="Bildobjekt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76000"/>
            <a:ext cx="942975" cy="942975"/>
          </a:xfrm>
          <a:prstGeom prst="rect">
            <a:avLst/>
          </a:prstGeom>
        </p:spPr>
      </p:pic>
      <p:grpSp>
        <p:nvGrpSpPr>
          <p:cNvPr id="15" name="Grupp 14"/>
          <p:cNvGrpSpPr/>
          <p:nvPr/>
        </p:nvGrpSpPr>
        <p:grpSpPr>
          <a:xfrm>
            <a:off x="2552410" y="4365688"/>
            <a:ext cx="6853184" cy="1400400"/>
            <a:chOff x="2552410" y="4365688"/>
            <a:chExt cx="6853184" cy="1400400"/>
          </a:xfrm>
        </p:grpSpPr>
        <p:pic>
          <p:nvPicPr>
            <p:cNvPr id="16" name="Bildobjekt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2410" y="4366541"/>
              <a:ext cx="1398694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17" name="Bildobjekt 1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5194" y="4365688"/>
              <a:ext cx="1400400" cy="1400400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  <p:pic>
          <p:nvPicPr>
            <p:cNvPr id="18" name="Bildobjekt 17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3738" y="4365688"/>
              <a:ext cx="1400400" cy="14004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9" name="textruta 8"/>
          <p:cNvSpPr txBox="1"/>
          <p:nvPr/>
        </p:nvSpPr>
        <p:spPr>
          <a:xfrm>
            <a:off x="3770584" y="3160039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44 %</a:t>
            </a:r>
          </a:p>
        </p:txBody>
      </p:sp>
      <p:sp>
        <p:nvSpPr>
          <p:cNvPr id="13" name="textruta 12"/>
          <p:cNvSpPr txBox="1"/>
          <p:nvPr/>
        </p:nvSpPr>
        <p:spPr>
          <a:xfrm>
            <a:off x="2216258" y="6001433"/>
            <a:ext cx="887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7 personer svarade ja.	 8 personer svarade ibland.	1 person svarade nej.</a:t>
            </a:r>
          </a:p>
        </p:txBody>
      </p:sp>
      <p:sp>
        <p:nvSpPr>
          <p:cNvPr id="19" name="textruta 18"/>
          <p:cNvSpPr txBox="1"/>
          <p:nvPr/>
        </p:nvSpPr>
        <p:spPr>
          <a:xfrm>
            <a:off x="6611727" y="3160039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50 %</a:t>
            </a:r>
          </a:p>
        </p:txBody>
      </p:sp>
    </p:spTree>
    <p:extLst>
      <p:ext uri="{BB962C8B-B14F-4D97-AF65-F5344CB8AC3E}">
        <p14:creationId xmlns:p14="http://schemas.microsoft.com/office/powerpoint/2010/main" val="4191993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692001" y="520108"/>
            <a:ext cx="9692796" cy="3079892"/>
          </a:xfrm>
        </p:spPr>
        <p:txBody>
          <a:bodyPr>
            <a:normAutofit/>
          </a:bodyPr>
          <a:lstStyle/>
          <a:p>
            <a:r>
              <a:rPr lang="sv-SE" sz="3600" dirty="0"/>
              <a:t>3. Bryr sig boendepersonalen om dig?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76000"/>
            <a:ext cx="943200" cy="943200"/>
          </a:xfrm>
          <a:prstGeom prst="rect">
            <a:avLst/>
          </a:prstGeom>
        </p:spPr>
      </p:pic>
      <p:pic>
        <p:nvPicPr>
          <p:cNvPr id="8" name="Bildobjekt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2842" y="3610238"/>
            <a:ext cx="1904400" cy="1904400"/>
          </a:xfrm>
          <a:prstGeom prst="rect">
            <a:avLst/>
          </a:prstGeom>
        </p:spPr>
      </p:pic>
      <p:pic>
        <p:nvPicPr>
          <p:cNvPr id="10" name="Bildobjekt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3952" y="3605119"/>
            <a:ext cx="1904400" cy="1904400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2000" y="3600000"/>
            <a:ext cx="1904400" cy="1904400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1732" y="3615357"/>
            <a:ext cx="1904400" cy="188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893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Diagram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4023691"/>
              </p:ext>
            </p:extLst>
          </p:nvPr>
        </p:nvGraphicFramePr>
        <p:xfrm>
          <a:off x="2763981" y="2057400"/>
          <a:ext cx="7169727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ubrik 7"/>
          <p:cNvSpPr>
            <a:spLocks noGrp="1"/>
          </p:cNvSpPr>
          <p:nvPr>
            <p:ph type="title"/>
          </p:nvPr>
        </p:nvSpPr>
        <p:spPr>
          <a:xfrm>
            <a:off x="2435087" y="576000"/>
            <a:ext cx="8491218" cy="942975"/>
          </a:xfrm>
        </p:spPr>
        <p:txBody>
          <a:bodyPr>
            <a:noAutofit/>
          </a:bodyPr>
          <a:lstStyle/>
          <a:p>
            <a:r>
              <a:rPr lang="sv-SE" sz="3600" dirty="0"/>
              <a:t>16 personer svarade.</a:t>
            </a:r>
            <a:br>
              <a:rPr lang="sv-SE" sz="3600" dirty="0"/>
            </a:br>
            <a:endParaRPr lang="sv-SE" sz="3600" dirty="0"/>
          </a:p>
        </p:txBody>
      </p:sp>
      <p:pic>
        <p:nvPicPr>
          <p:cNvPr id="9" name="Bildobjekt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76000"/>
            <a:ext cx="942975" cy="942975"/>
          </a:xfrm>
          <a:prstGeom prst="rect">
            <a:avLst/>
          </a:prstGeom>
        </p:spPr>
      </p:pic>
      <p:grpSp>
        <p:nvGrpSpPr>
          <p:cNvPr id="7" name="Grupp 6"/>
          <p:cNvGrpSpPr/>
          <p:nvPr/>
        </p:nvGrpSpPr>
        <p:grpSpPr>
          <a:xfrm>
            <a:off x="2552410" y="4320000"/>
            <a:ext cx="6853184" cy="1400400"/>
            <a:chOff x="2552410" y="4365688"/>
            <a:chExt cx="6853184" cy="1400400"/>
          </a:xfrm>
        </p:grpSpPr>
        <p:pic>
          <p:nvPicPr>
            <p:cNvPr id="10" name="Bildobjekt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2410" y="4366541"/>
              <a:ext cx="1398694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11" name="Bildobjekt 1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5194" y="4365688"/>
              <a:ext cx="1400400" cy="1400400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  <p:pic>
          <p:nvPicPr>
            <p:cNvPr id="12" name="Bildobjekt 1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73738" y="4365688"/>
              <a:ext cx="1400400" cy="14004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13" name="textruta 12"/>
          <p:cNvSpPr txBox="1"/>
          <p:nvPr/>
        </p:nvSpPr>
        <p:spPr>
          <a:xfrm>
            <a:off x="7887785" y="3245632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13 %</a:t>
            </a:r>
          </a:p>
        </p:txBody>
      </p:sp>
      <p:sp>
        <p:nvSpPr>
          <p:cNvPr id="15" name="textruta 14"/>
          <p:cNvSpPr txBox="1"/>
          <p:nvPr/>
        </p:nvSpPr>
        <p:spPr>
          <a:xfrm>
            <a:off x="2113133" y="6012734"/>
            <a:ext cx="887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13 personer svarade ja.	 2 personer svarade ibland.	1 person svarade nej.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3A926792-1DF5-4B82-C968-498B0E6417D9}"/>
              </a:ext>
            </a:extLst>
          </p:cNvPr>
          <p:cNvSpPr txBox="1"/>
          <p:nvPr/>
        </p:nvSpPr>
        <p:spPr>
          <a:xfrm>
            <a:off x="5152528" y="3263582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81 %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B0B91845-8DA0-2752-B965-167AC198C6EB}"/>
              </a:ext>
            </a:extLst>
          </p:cNvPr>
          <p:cNvSpPr txBox="1"/>
          <p:nvPr/>
        </p:nvSpPr>
        <p:spPr>
          <a:xfrm>
            <a:off x="8705394" y="322894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6 %</a:t>
            </a:r>
          </a:p>
        </p:txBody>
      </p:sp>
    </p:spTree>
    <p:extLst>
      <p:ext uri="{BB962C8B-B14F-4D97-AF65-F5344CB8AC3E}">
        <p14:creationId xmlns:p14="http://schemas.microsoft.com/office/powerpoint/2010/main" val="833894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692000" y="830074"/>
            <a:ext cx="9784828" cy="2769925"/>
          </a:xfrm>
        </p:spPr>
        <p:txBody>
          <a:bodyPr>
            <a:noAutofit/>
          </a:bodyPr>
          <a:lstStyle/>
          <a:p>
            <a:r>
              <a:rPr lang="sv-SE" sz="3600" dirty="0"/>
              <a:t>4. Pratar personalen hemma med dig </a:t>
            </a:r>
            <a:br>
              <a:rPr lang="sv-SE" sz="3600" dirty="0"/>
            </a:br>
            <a:r>
              <a:rPr lang="sv-SE" sz="3600" dirty="0"/>
              <a:t>så att du förstår vad de menar?</a:t>
            </a:r>
          </a:p>
        </p:txBody>
      </p:sp>
      <p:grpSp>
        <p:nvGrpSpPr>
          <p:cNvPr id="5" name="Grupp 4"/>
          <p:cNvGrpSpPr/>
          <p:nvPr/>
        </p:nvGrpSpPr>
        <p:grpSpPr>
          <a:xfrm>
            <a:off x="1692000" y="3600000"/>
            <a:ext cx="8613831" cy="1904400"/>
            <a:chOff x="1649855" y="2830164"/>
            <a:chExt cx="8613831" cy="1904400"/>
          </a:xfrm>
        </p:grpSpPr>
        <p:pic>
          <p:nvPicPr>
            <p:cNvPr id="8" name="Bildobjekt 7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9855" y="2830164"/>
              <a:ext cx="1904400" cy="1904400"/>
            </a:xfrm>
            <a:prstGeom prst="rect">
              <a:avLst/>
            </a:prstGeom>
          </p:spPr>
        </p:pic>
        <p:pic>
          <p:nvPicPr>
            <p:cNvPr id="9" name="Bildobjekt 8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86332" y="2830164"/>
              <a:ext cx="1904400" cy="1904400"/>
            </a:xfrm>
            <a:prstGeom prst="rect">
              <a:avLst/>
            </a:prstGeom>
          </p:spPr>
        </p:pic>
        <p:pic>
          <p:nvPicPr>
            <p:cNvPr id="3" name="Bildobjekt 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59286" y="2830164"/>
              <a:ext cx="1904400" cy="1904400"/>
            </a:xfrm>
            <a:prstGeom prst="rect">
              <a:avLst/>
            </a:prstGeom>
          </p:spPr>
        </p:pic>
        <p:pic>
          <p:nvPicPr>
            <p:cNvPr id="4" name="Bildobjekt 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22809" y="2830164"/>
              <a:ext cx="1904400" cy="1904400"/>
            </a:xfrm>
            <a:prstGeom prst="rect">
              <a:avLst/>
            </a:prstGeom>
          </p:spPr>
        </p:pic>
      </p:grpSp>
      <p:pic>
        <p:nvPicPr>
          <p:cNvPr id="7" name="Bildobjekt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56950"/>
            <a:ext cx="943200" cy="943200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899593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ebe6cbf-c613-4d5a-80aa-b7c2c292926e">
      <Value>2</Value>
    </TaxCatchAll>
    <OrganisationsenhetTaxHTField0 xmlns="4ebe6cbf-c613-4d5a-80aa-b7c2c292926e">
      <Terms xmlns="http://schemas.microsoft.com/office/infopath/2007/PartnerControls">
        <TermInfo xmlns="http://schemas.microsoft.com/office/infopath/2007/PartnerControls">
          <TermName xmlns="http://schemas.microsoft.com/office/infopath/2007/PartnerControls">Karlskrona</TermName>
          <TermId xmlns="http://schemas.microsoft.com/office/infopath/2007/PartnerControls">d69da3bc-8cea-48f4-bd86-929fbed51e91</TermId>
        </TermInfo>
      </Terms>
    </OrganisationsenhetTaxHTField0>
    <Ansvarig xmlns="0f81eedc-be6b-4730-a4e1-b084e5d6b295">KSS</Ansvarig>
    <BeslutTagetAv xmlns="0f81eedc-be6b-4730-a4e1-b084e5d6b295" xsi:nil="true"/>
    <FSBeskrivning xmlns="0f81eedc-be6b-4730-a4e1-b084e5d6b295" xsi:nil="true"/>
    <Lagstadgad xmlns="0f81eedc-be6b-4730-a4e1-b084e5d6b295">false</Lagstadgad>
    <Arkiverat xmlns="0f81eedc-be6b-4730-a4e1-b084e5d6b295">false</Arkiverat>
    <ArendeNummer xmlns="AB4A55EA-A779-468F-8F95-44B0B18F4DAA" xsi:nil="true"/>
    <Diarienummer xmlns="0f81eedc-be6b-4730-a4e1-b084e5d6b295" xsi:nil="true"/>
    <Beslutsdatum xmlns="0f81eedc-be6b-4730-a4e1-b084e5d6b295" xsi:nil="true"/>
    <FSDocumentType xmlns="0f81eedc-be6b-4730-a4e1-b084e5d6b295">redovisande</FSDocumentTyp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64e65243-bef9-4259-8619-51e3a95c2bda" ContentTypeId="0x01010014C161E3C3264BA3980D06ED6D0A275D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Kommundokument" ma:contentTypeID="0x01010014C161E3C3264BA3980D06ED6D0A275D00A2506F0D647E3C4E8D09CD67DEFEAA70" ma:contentTypeVersion="0" ma:contentTypeDescription="Dokument med kommunövergripande kolumner" ma:contentTypeScope="" ma:versionID="21648059d2806b813ee2c99fb282b3de">
  <xsd:schema xmlns:xsd="http://www.w3.org/2001/XMLSchema" xmlns:xs="http://www.w3.org/2001/XMLSchema" xmlns:p="http://schemas.microsoft.com/office/2006/metadata/properties" xmlns:ns2="0f81eedc-be6b-4730-a4e1-b084e5d6b295" xmlns:ns3="4ebe6cbf-c613-4d5a-80aa-b7c2c292926e" xmlns:ns4="AB4A55EA-A779-468F-8F95-44B0B18F4DAA" targetNamespace="http://schemas.microsoft.com/office/2006/metadata/properties" ma:root="true" ma:fieldsID="33154431d0930428c789b042408359ac" ns2:_="" ns3:_="" ns4:_="">
    <xsd:import namespace="0f81eedc-be6b-4730-a4e1-b084e5d6b295"/>
    <xsd:import namespace="4ebe6cbf-c613-4d5a-80aa-b7c2c292926e"/>
    <xsd:import namespace="AB4A55EA-A779-468F-8F95-44B0B18F4DAA"/>
    <xsd:element name="properties">
      <xsd:complexType>
        <xsd:sequence>
          <xsd:element name="documentManagement">
            <xsd:complexType>
              <xsd:all>
                <xsd:element ref="ns2:FSBeskrivning" minOccurs="0"/>
                <xsd:element ref="ns2:Diarienummer" minOccurs="0"/>
                <xsd:element ref="ns2:Ansvarig"/>
                <xsd:element ref="ns2:BeslutTagetAv" minOccurs="0"/>
                <xsd:element ref="ns2:Beslutsdatum" minOccurs="0"/>
                <xsd:element ref="ns2:Lagstadgad" minOccurs="0"/>
                <xsd:element ref="ns2:Arkiverat" minOccurs="0"/>
                <xsd:element ref="ns2:FSDocumentType"/>
                <xsd:element ref="ns3:OrganisationsenhetTaxHTField0" minOccurs="0"/>
                <xsd:element ref="ns3:TaxCatchAll" minOccurs="0"/>
                <xsd:element ref="ns3:TaxCatchAllLabel" minOccurs="0"/>
                <xsd:element ref="ns4:ArendeNumm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81eedc-be6b-4730-a4e1-b084e5d6b295" elementFormDefault="qualified">
    <xsd:import namespace="http://schemas.microsoft.com/office/2006/documentManagement/types"/>
    <xsd:import namespace="http://schemas.microsoft.com/office/infopath/2007/PartnerControls"/>
    <xsd:element name="FSBeskrivning" ma:index="8" nillable="true" ma:displayName="Beskrivning" ma:internalName="FSBeskrivning">
      <xsd:simpleType>
        <xsd:restriction base="dms:Text"/>
      </xsd:simpleType>
    </xsd:element>
    <xsd:element name="Diarienummer" ma:index="9" nillable="true" ma:displayName="Diarienummer" ma:internalName="Diarienummer" ma:readOnly="false">
      <xsd:simpleType>
        <xsd:restriction base="dms:Text"/>
      </xsd:simpleType>
    </xsd:element>
    <xsd:element name="Ansvarig" ma:index="10" ma:displayName="Ansvarig funktion" ma:internalName="Ansvarig">
      <xsd:simpleType>
        <xsd:restriction base="dms:Text"/>
      </xsd:simpleType>
    </xsd:element>
    <xsd:element name="BeslutTagetAv" ma:index="11" nillable="true" ma:displayName="Beslut taget av" ma:internalName="BeslutTagetAv">
      <xsd:simpleType>
        <xsd:restriction base="dms:Choice">
          <xsd:enumeration value="Förvaltningsledning"/>
          <xsd:enumeration value="Kommunfullmäktige"/>
          <xsd:enumeration value="Kommunens ledningsgrupp"/>
          <xsd:enumeration value="Kommunstyrelsen"/>
          <xsd:enumeration value="Nämnder"/>
        </xsd:restriction>
      </xsd:simpleType>
    </xsd:element>
    <xsd:element name="Beslutsdatum" ma:index="12" nillable="true" ma:displayName="Beslutsdatum" ma:format="DateOnly" ma:internalName="Beslutsdatum">
      <xsd:simpleType>
        <xsd:restriction base="dms:DateTime"/>
      </xsd:simpleType>
    </xsd:element>
    <xsd:element name="Lagstadgad" ma:index="13" nillable="true" ma:displayName="Lagstadgad" ma:default="0" ma:internalName="Lagstadgad">
      <xsd:simpleType>
        <xsd:restriction base="dms:Boolean"/>
      </xsd:simpleType>
    </xsd:element>
    <xsd:element name="Arkiverat" ma:index="14" nillable="true" ma:displayName="Arkiverat" ma:default="0" ma:internalName="Arkiverat">
      <xsd:simpleType>
        <xsd:restriction base="dms:Boolean"/>
      </xsd:simpleType>
    </xsd:element>
    <xsd:element name="FSDocumentType" ma:index="15" ma:displayName="Dokumenttyp" ma:format="Dropdown" ma:internalName="FSDocumentType" ma:readOnly="false">
      <xsd:simpleType>
        <xsd:restriction base="dms:Choice">
          <xsd:enumeration value="administrativa styrdokument"/>
          <xsd:enumeration value="avtal"/>
          <xsd:enumeration value="beslut"/>
          <xsd:enumeration value="beslutsunderlag"/>
          <xsd:enumeration value="bilaga"/>
          <xsd:enumeration value="blankett"/>
          <xsd:enumeration value="bokslut"/>
          <xsd:enumeration value="broschyr"/>
          <xsd:enumeration value="bildmallar"/>
          <xsd:enumeration value="checklista"/>
          <xsd:enumeration value="deklaration"/>
          <xsd:enumeration value="delegationsordning"/>
          <xsd:enumeration value="handlingsplan"/>
          <xsd:enumeration value="illustration"/>
          <xsd:enumeration value="informationsblad"/>
          <xsd:enumeration value="instruktioner"/>
          <xsd:enumeration value="kallelse"/>
          <xsd:enumeration value="kontoplan"/>
          <xsd:enumeration value="lista"/>
          <xsd:enumeration value="logotyper"/>
          <xsd:enumeration value="mall"/>
          <xsd:enumeration value="minnesanteckningar"/>
          <xsd:enumeration value="policy"/>
          <xsd:enumeration value="presentation"/>
          <xsd:enumeration value="program och planer"/>
          <xsd:enumeration value="projektdokument"/>
          <xsd:enumeration value="protokoll"/>
          <xsd:enumeration value="rapport"/>
          <xsd:enumeration value="redovisande"/>
          <xsd:enumeration value="referenskoder"/>
          <xsd:enumeration value="schema"/>
          <xsd:enumeration value="styrande"/>
          <xsd:enumeration value="tjänst"/>
          <xsd:enumeration value="utbildningsmaterial"/>
          <xsd:enumeration value="verksamhetsberättels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be6cbf-c613-4d5a-80aa-b7c2c292926e" elementFormDefault="qualified">
    <xsd:import namespace="http://schemas.microsoft.com/office/2006/documentManagement/types"/>
    <xsd:import namespace="http://schemas.microsoft.com/office/infopath/2007/PartnerControls"/>
    <xsd:element name="OrganisationsenhetTaxHTField0" ma:index="16" ma:taxonomy="true" ma:internalName="OrganisationsenhetTaxHTField0" ma:taxonomyFieldName="Organisationsenhet" ma:displayName="Organisationsenhet" ma:default="1;#Karlskrona Kommun|5babc4c4-6179-4934-a4fd-f551dc31c229" ma:fieldId="{7be3998b-fea8-4364-9441-3a42e78fb8de}" ma:sspId="64e65243-bef9-4259-8619-51e3a95c2bda" ma:termSetId="cb9bbfb9-3245-46e1-8f40-4eb5d61b2e9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7" nillable="true" ma:displayName="Global taxonomikolumn" ma:hidden="true" ma:list="{0b54300b-a8ab-4a86-a07e-5f8b65b8fc8e}" ma:internalName="TaxCatchAll" ma:showField="CatchAllData" ma:web="0f81eedc-be6b-4730-a4e1-b084e5d6b2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8" nillable="true" ma:displayName="Global taxonomikolumn1" ma:hidden="true" ma:list="{0b54300b-a8ab-4a86-a07e-5f8b65b8fc8e}" ma:internalName="TaxCatchAllLabel" ma:readOnly="true" ma:showField="CatchAllDataLabel" ma:web="0f81eedc-be6b-4730-a4e1-b084e5d6b2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4A55EA-A779-468F-8F95-44B0B18F4DAA" elementFormDefault="qualified">
    <xsd:import namespace="http://schemas.microsoft.com/office/2006/documentManagement/types"/>
    <xsd:import namespace="http://schemas.microsoft.com/office/infopath/2007/PartnerControls"/>
    <xsd:element name="ArendeNummer" ma:index="20" nillable="true" ma:displayName="Ärendenummer" ma:internalName="ArendeNummer">
      <xsd:simpleType>
        <xsd:restriction base="dms:Number">
          <xsd:maxInclusive value="30"/>
          <xsd:minInclusive value="1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656056-A98C-4D1B-BE2D-FDA99F04CC00}">
  <ds:schemaRefs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0f81eedc-be6b-4730-a4e1-b084e5d6b295"/>
    <ds:schemaRef ds:uri="http://purl.org/dc/terms/"/>
    <ds:schemaRef ds:uri="4ebe6cbf-c613-4d5a-80aa-b7c2c292926e"/>
    <ds:schemaRef ds:uri="http://schemas.microsoft.com/office/2006/documentManagement/types"/>
    <ds:schemaRef ds:uri="AB4A55EA-A779-468F-8F95-44B0B18F4DA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F607EE1-BC80-4561-9CFA-435042D198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FAD57D-2C84-4C94-B371-FA89F674B9AB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364F8985-1874-45E1-AD8D-C10C1F85D9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81eedc-be6b-4730-a4e1-b084e5d6b295"/>
    <ds:schemaRef ds:uri="4ebe6cbf-c613-4d5a-80aa-b7c2c292926e"/>
    <ds:schemaRef ds:uri="AB4A55EA-A779-468F-8F95-44B0B18F4D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423</Words>
  <Application>Microsoft Office PowerPoint</Application>
  <PresentationFormat>Bredbild</PresentationFormat>
  <Paragraphs>70</Paragraphs>
  <Slides>20</Slides>
  <Notes>13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Office-tema</vt:lpstr>
      <vt:lpstr>Återkoppling Nationella brukarundersökningen 2022</vt:lpstr>
      <vt:lpstr>PowerPoint-presentation</vt:lpstr>
      <vt:lpstr>1. Får du bestämma om saker  som är viktiga för dig hemma?  </vt:lpstr>
      <vt:lpstr>16 personer svarade.   </vt:lpstr>
      <vt:lpstr>2. Får du den hjälp du vill ha av boendepersonalen? </vt:lpstr>
      <vt:lpstr>16 personer svarade. </vt:lpstr>
      <vt:lpstr>3. Bryr sig boendepersonalen om dig?</vt:lpstr>
      <vt:lpstr>16 personer svarade. </vt:lpstr>
      <vt:lpstr>4. Pratar personalen hemma med dig  så att du förstår vad de menar?</vt:lpstr>
      <vt:lpstr> 16 personer svarade.  </vt:lpstr>
      <vt:lpstr>5. Förstår personalen hemma vad du säger?</vt:lpstr>
      <vt:lpstr> 16 personer svarade.  </vt:lpstr>
      <vt:lpstr>6. Känner du dig trygg med personalen hemma?</vt:lpstr>
      <vt:lpstr>16 personer svarade.   </vt:lpstr>
      <vt:lpstr>7. Är du rädd för något hemma?</vt:lpstr>
      <vt:lpstr>16 personer svarade.  </vt:lpstr>
      <vt:lpstr>8. Vet du vem du ska prata med  om något är dåligt med stödet från boendepersonal ?</vt:lpstr>
      <vt:lpstr>15 personer svarade. </vt:lpstr>
      <vt:lpstr>9. Trivs du med boendepersonalen?</vt:lpstr>
      <vt:lpstr>16 personer svarade.  </vt:lpstr>
    </vt:vector>
  </TitlesOfParts>
  <Company>Karlskrona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Therese Widerberg</dc:creator>
  <cp:lastModifiedBy>Sara Persson</cp:lastModifiedBy>
  <cp:revision>17</cp:revision>
  <dcterms:created xsi:type="dcterms:W3CDTF">2020-02-06T09:26:42Z</dcterms:created>
  <dcterms:modified xsi:type="dcterms:W3CDTF">2023-02-21T06:53:30Z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0x01010014C161E3C3264BA3980D06ED6D0A275D00A2506F0D647E3C4E8D09CD67DEFEAA70</vt:lpwstr>
  </property>
  <property fmtid="{D5CDD505-2E9C-101B-9397-08002B2CF9AE}" pid="3" name="Organisationsenhet">
    <vt:lpwstr>2;#Karlskrona|d69da3bc-8cea-48f4-bd86-929fbed51e91</vt:lpwstr>
  </property>
</Properties>
</file>