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4"/>
  </p:notesMasterIdLst>
  <p:sldIdLst>
    <p:sldId id="257" r:id="rId6"/>
    <p:sldId id="279" r:id="rId7"/>
    <p:sldId id="286" r:id="rId8"/>
    <p:sldId id="260" r:id="rId9"/>
    <p:sldId id="258" r:id="rId10"/>
    <p:sldId id="262" r:id="rId11"/>
    <p:sldId id="259" r:id="rId12"/>
    <p:sldId id="264" r:id="rId13"/>
    <p:sldId id="287" r:id="rId14"/>
    <p:sldId id="266" r:id="rId15"/>
    <p:sldId id="261" r:id="rId16"/>
    <p:sldId id="268" r:id="rId17"/>
    <p:sldId id="289" r:id="rId18"/>
    <p:sldId id="270" r:id="rId19"/>
    <p:sldId id="290" r:id="rId20"/>
    <p:sldId id="274" r:id="rId21"/>
    <p:sldId id="267" r:id="rId22"/>
    <p:sldId id="276" r:id="rId2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7516339869281043E-2"/>
          <c:w val="0.99839460384637735"/>
          <c:h val="0.8849673202614378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'1  bestämma om saker'!$A$1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131-47C5-9BCA-922AD1E1EF40}"/>
              </c:ext>
            </c:extLst>
          </c:dPt>
          <c:val>
            <c:numRef>
              <c:f>'1  bestämma om saker'!$B$1</c:f>
              <c:numCache>
                <c:formatCode>General</c:formatCode>
                <c:ptCount val="1"/>
                <c:pt idx="0">
                  <c:v>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31-47C5-9BCA-922AD1E1EF40}"/>
            </c:ext>
          </c:extLst>
        </c:ser>
        <c:ser>
          <c:idx val="1"/>
          <c:order val="1"/>
          <c:tx>
            <c:strRef>
              <c:f>'1  bestämma om saker'!$A$2</c:f>
              <c:strCache>
                <c:ptCount val="1"/>
                <c:pt idx="0">
                  <c:v>Ibland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'1  bestämma om saker'!$B$2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131-47C5-9BCA-922AD1E1EF40}"/>
            </c:ext>
          </c:extLst>
        </c:ser>
        <c:ser>
          <c:idx val="2"/>
          <c:order val="2"/>
          <c:tx>
            <c:strRef>
              <c:f>'1  bestämma om saker'!$A$3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'1  bestämma om saker'!$B$3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131-47C5-9BCA-922AD1E1EF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0709520"/>
        <c:axId val="360709192"/>
      </c:barChart>
      <c:catAx>
        <c:axId val="3607095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60709192"/>
        <c:crosses val="autoZero"/>
        <c:auto val="1"/>
        <c:lblAlgn val="ctr"/>
        <c:lblOffset val="100"/>
        <c:noMultiLvlLbl val="0"/>
      </c:catAx>
      <c:valAx>
        <c:axId val="360709192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60709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0925925925925923E-2"/>
          <c:w val="1"/>
          <c:h val="0.8981481481481481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'2 Får du den hjälp'!$A$1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966-4130-BD64-ECB71D6BB5E3}"/>
              </c:ext>
            </c:extLst>
          </c:dPt>
          <c:val>
            <c:numRef>
              <c:f>'2 Får du den hjälp'!$B$1</c:f>
              <c:numCache>
                <c:formatCode>General</c:formatCode>
                <c:ptCount val="1"/>
                <c:pt idx="0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66-4130-BD64-ECB71D6BB5E3}"/>
            </c:ext>
          </c:extLst>
        </c:ser>
        <c:ser>
          <c:idx val="1"/>
          <c:order val="1"/>
          <c:tx>
            <c:strRef>
              <c:f>'2 Får du den hjälp'!$A$2</c:f>
              <c:strCache>
                <c:ptCount val="1"/>
                <c:pt idx="0">
                  <c:v>Ibland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'2 Får du den hjälp'!$B$2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966-4130-BD64-ECB71D6BB5E3}"/>
            </c:ext>
          </c:extLst>
        </c:ser>
        <c:ser>
          <c:idx val="2"/>
          <c:order val="2"/>
          <c:tx>
            <c:strRef>
              <c:f>'2 Får du den hjälp'!$A$3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'2 Får du den hjälp'!$B$3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966-4130-BD64-ECB71D6BB5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5092136"/>
        <c:axId val="355092792"/>
      </c:barChart>
      <c:catAx>
        <c:axId val="3550921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55092792"/>
        <c:crosses val="autoZero"/>
        <c:auto val="1"/>
        <c:lblAlgn val="ctr"/>
        <c:lblOffset val="100"/>
        <c:noMultiLvlLbl val="0"/>
      </c:catAx>
      <c:valAx>
        <c:axId val="355092792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55092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0925925925925923E-2"/>
          <c:w val="1"/>
          <c:h val="0.8981481481481481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'3 Bryr sig personalen hemma'!$A$1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'3 Bryr sig personalen hemma'!$B$1</c:f>
              <c:numCache>
                <c:formatCode>General</c:formatCode>
                <c:ptCount val="1"/>
                <c:pt idx="0">
                  <c:v>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B8-4535-A536-30416318B808}"/>
            </c:ext>
          </c:extLst>
        </c:ser>
        <c:ser>
          <c:idx val="1"/>
          <c:order val="1"/>
          <c:tx>
            <c:strRef>
              <c:f>'3 Bryr sig personalen hemma'!$A$2</c:f>
              <c:strCache>
                <c:ptCount val="1"/>
                <c:pt idx="0">
                  <c:v>Ibland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'3 Bryr sig personalen hemma'!$B$2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B8-4535-A536-30416318B808}"/>
            </c:ext>
          </c:extLst>
        </c:ser>
        <c:ser>
          <c:idx val="2"/>
          <c:order val="2"/>
          <c:tx>
            <c:strRef>
              <c:f>'3 Bryr sig personalen hemma'!$A$3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'3 Bryr sig personalen hemma'!$B$3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B8-4535-A536-30416318B8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30636056"/>
        <c:axId val="430639008"/>
      </c:barChart>
      <c:catAx>
        <c:axId val="4306360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30639008"/>
        <c:crosses val="autoZero"/>
        <c:auto val="1"/>
        <c:lblAlgn val="ctr"/>
        <c:lblOffset val="100"/>
        <c:noMultiLvlLbl val="0"/>
      </c:catAx>
      <c:valAx>
        <c:axId val="430639008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30636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8981481481481481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'4 Pratar personalen så du förs'!$A$1</c:f>
              <c:strCache>
                <c:ptCount val="1"/>
                <c:pt idx="0">
                  <c:v>Alla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'4 Pratar personalen så du förs'!$B$1</c:f>
              <c:numCache>
                <c:formatCode>General</c:formatCode>
                <c:ptCount val="1"/>
                <c:pt idx="0">
                  <c:v>110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4D-491F-8BBA-C5FD86BD789A}"/>
            </c:ext>
          </c:extLst>
        </c:ser>
        <c:ser>
          <c:idx val="1"/>
          <c:order val="1"/>
          <c:tx>
            <c:strRef>
              <c:f>'4 Pratar personalen så du förs'!$A$2</c:f>
              <c:strCache>
                <c:ptCount val="1"/>
                <c:pt idx="0">
                  <c:v>Några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'4 Pratar personalen så du förs'!$B$2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4D-491F-8BBA-C5FD86BD789A}"/>
            </c:ext>
          </c:extLst>
        </c:ser>
        <c:ser>
          <c:idx val="2"/>
          <c:order val="2"/>
          <c:tx>
            <c:strRef>
              <c:f>'4 Pratar personalen så du förs'!$A$3</c:f>
              <c:strCache>
                <c:ptCount val="1"/>
                <c:pt idx="0">
                  <c:v>Ingen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'4 Pratar personalen så du förs'!$B$3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4D-491F-8BBA-C5FD86BD78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0708864"/>
        <c:axId val="360711488"/>
      </c:barChart>
      <c:catAx>
        <c:axId val="3607088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60711488"/>
        <c:crosses val="autoZero"/>
        <c:auto val="1"/>
        <c:lblAlgn val="ctr"/>
        <c:lblOffset val="100"/>
        <c:noMultiLvlLbl val="0"/>
      </c:catAx>
      <c:valAx>
        <c:axId val="360711488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60708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1825677267373381E-2"/>
          <c:w val="1"/>
          <c:h val="0.8963486454652532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'5 Förstår personalen dig'!$A$1</c:f>
              <c:strCache>
                <c:ptCount val="1"/>
                <c:pt idx="0">
                  <c:v>Alla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'5 Förstår personalen dig'!$B$1</c:f>
              <c:numCache>
                <c:formatCode>General</c:formatCode>
                <c:ptCount val="1"/>
                <c:pt idx="0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7A-4456-B5D6-432150D97E46}"/>
            </c:ext>
          </c:extLst>
        </c:ser>
        <c:ser>
          <c:idx val="1"/>
          <c:order val="1"/>
          <c:tx>
            <c:strRef>
              <c:f>'5 Förstår personalen dig'!$A$2</c:f>
              <c:strCache>
                <c:ptCount val="1"/>
                <c:pt idx="0">
                  <c:v>Några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'5 Förstår personalen dig'!$B$2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7A-4456-B5D6-432150D97E46}"/>
            </c:ext>
          </c:extLst>
        </c:ser>
        <c:ser>
          <c:idx val="2"/>
          <c:order val="2"/>
          <c:tx>
            <c:strRef>
              <c:f>'5 Förstår personalen dig'!$A$3</c:f>
              <c:strCache>
                <c:ptCount val="1"/>
                <c:pt idx="0">
                  <c:v>Ingen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17A-4456-B5D6-432150D97E46}"/>
              </c:ext>
            </c:extLst>
          </c:dPt>
          <c:val>
            <c:numRef>
              <c:f>'5 Förstår personalen dig'!$B$3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17A-4456-B5D6-432150D97E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27164872"/>
        <c:axId val="427162576"/>
      </c:barChart>
      <c:catAx>
        <c:axId val="4271648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27162576"/>
        <c:crosses val="autoZero"/>
        <c:auto val="1"/>
        <c:lblAlgn val="ctr"/>
        <c:lblOffset val="100"/>
        <c:noMultiLvlLbl val="0"/>
      </c:catAx>
      <c:valAx>
        <c:axId val="427162576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27164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030406518335365E-5"/>
          <c:y val="5.6810206209086271E-2"/>
          <c:w val="0.99996196959348149"/>
          <c:h val="0.9015659955257270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'6 Trygg med personalen'!$A$1</c:f>
              <c:strCache>
                <c:ptCount val="1"/>
                <c:pt idx="0">
                  <c:v>Alla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'6 Trygg med personalen'!$B$1</c:f>
              <c:numCache>
                <c:formatCode>General</c:formatCode>
                <c:ptCount val="1"/>
                <c:pt idx="0">
                  <c:v>103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9A-44C0-BBE1-9520729A1DA5}"/>
            </c:ext>
          </c:extLst>
        </c:ser>
        <c:ser>
          <c:idx val="1"/>
          <c:order val="1"/>
          <c:tx>
            <c:strRef>
              <c:f>'6 Trygg med personalen'!$A$2</c:f>
              <c:strCache>
                <c:ptCount val="1"/>
                <c:pt idx="0">
                  <c:v>Några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'6 Trygg med personalen'!$B$2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9A-44C0-BBE1-9520729A1DA5}"/>
            </c:ext>
          </c:extLst>
        </c:ser>
        <c:ser>
          <c:idx val="2"/>
          <c:order val="2"/>
          <c:tx>
            <c:strRef>
              <c:f>'6 Trygg med personalen'!$A$3</c:f>
              <c:strCache>
                <c:ptCount val="1"/>
                <c:pt idx="0">
                  <c:v>Ingen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'6 Trygg med personalen'!$B$3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9A-44C0-BBE1-9520729A1D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2305408"/>
        <c:axId val="362305736"/>
      </c:barChart>
      <c:catAx>
        <c:axId val="3623054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62305736"/>
        <c:crosses val="autoZero"/>
        <c:auto val="1"/>
        <c:lblAlgn val="ctr"/>
        <c:lblOffset val="100"/>
        <c:noMultiLvlLbl val="0"/>
      </c:catAx>
      <c:valAx>
        <c:axId val="362305736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62305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0925925925925923E-2"/>
          <c:w val="1"/>
          <c:h val="0.8981481481481481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'8 Vet du vem du ska prata med'!$A$1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'8 Vet du vem du ska prata med'!$B$1</c:f>
              <c:numCache>
                <c:formatCode>General</c:formatCode>
                <c:ptCount val="1"/>
                <c:pt idx="0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7C-4D2C-8DE8-E98AABE36B01}"/>
            </c:ext>
          </c:extLst>
        </c:ser>
        <c:ser>
          <c:idx val="1"/>
          <c:order val="1"/>
          <c:tx>
            <c:strRef>
              <c:f>'8 Vet du vem du ska prata med'!$A$2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'8 Vet du vem du ska prata med'!$B$2</c:f>
              <c:numCache>
                <c:formatCode>General</c:formatCode>
                <c:ptCount val="1"/>
                <c:pt idx="0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7C-4D2C-8DE8-E98AABE36B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2851120"/>
        <c:axId val="472850464"/>
      </c:barChart>
      <c:catAx>
        <c:axId val="4728511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72850464"/>
        <c:crosses val="autoZero"/>
        <c:auto val="1"/>
        <c:lblAlgn val="ctr"/>
        <c:lblOffset val="100"/>
        <c:noMultiLvlLbl val="0"/>
      </c:catAx>
      <c:valAx>
        <c:axId val="472850464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72851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918057165149575E-4"/>
          <c:y val="3.5555555555555556E-2"/>
          <c:w val="0.99972081942834845"/>
          <c:h val="0.9022222222222222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'9 Trivs du hemma'!$A$1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'9 Trivs du hemma'!$B$1</c:f>
              <c:numCache>
                <c:formatCode>General</c:formatCode>
                <c:ptCount val="1"/>
                <c:pt idx="0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3F-43E5-86C4-3CD9E2A3B000}"/>
            </c:ext>
          </c:extLst>
        </c:ser>
        <c:ser>
          <c:idx val="1"/>
          <c:order val="1"/>
          <c:tx>
            <c:strRef>
              <c:f>'9 Trivs du hemma'!$A$2</c:f>
              <c:strCache>
                <c:ptCount val="1"/>
                <c:pt idx="0">
                  <c:v>Ibland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'9 Trivs du hemma'!$B$2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3F-43E5-86C4-3CD9E2A3B000}"/>
            </c:ext>
          </c:extLst>
        </c:ser>
        <c:ser>
          <c:idx val="2"/>
          <c:order val="2"/>
          <c:tx>
            <c:strRef>
              <c:f>'9 Trivs du hemma'!$A$3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'9 Trivs du hemma'!$B$3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3F-43E5-86C4-3CD9E2A3B0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29777944"/>
        <c:axId val="425516056"/>
      </c:barChart>
      <c:catAx>
        <c:axId val="4297779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25516056"/>
        <c:crosses val="autoZero"/>
        <c:auto val="1"/>
        <c:lblAlgn val="ctr"/>
        <c:lblOffset val="100"/>
        <c:noMultiLvlLbl val="0"/>
      </c:catAx>
      <c:valAx>
        <c:axId val="425516056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29777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0.82091</cdr:x>
      <cdr:y>0.31314</cdr:y>
    </cdr:from>
    <cdr:to>
      <cdr:x>0.92463</cdr:x>
      <cdr:y>0.65566</cdr:y>
    </cdr:to>
    <cdr:sp macro="" textlink="">
      <cdr:nvSpPr>
        <cdr:cNvPr id="2" name="Pil: höger 1">
          <a:extLst xmlns:a="http://schemas.openxmlformats.org/drawingml/2006/main">
            <a:ext uri="{FF2B5EF4-FFF2-40B4-BE49-F238E27FC236}">
              <a16:creationId xmlns:a16="http://schemas.microsoft.com/office/drawing/2014/main" id="{7122D2C3-85AD-BC8C-F42F-AE4280E8938B}"/>
            </a:ext>
          </a:extLst>
        </cdr:cNvPr>
        <cdr:cNvSpPr/>
      </cdr:nvSpPr>
      <cdr:spPr>
        <a:xfrm xmlns:a="http://schemas.openxmlformats.org/drawingml/2006/main" rot="10800000">
          <a:off x="6500966" y="696135"/>
          <a:ext cx="821408" cy="761452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FF000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sv-SE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sv-SE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D602E-11D5-4271-AF71-872539C1ED25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8AA75C-8FEE-4ED1-88D3-DB62741310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9395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62852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771784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12752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85505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8212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2519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7842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1084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12857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4219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61117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517553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5751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459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3126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130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3106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3493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4830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9163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3883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1973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348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817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894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19.png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9.png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9.png"/><Relationship Id="rId4" Type="http://schemas.openxmlformats.org/officeDocument/2006/relationships/image" Target="../media/image2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png"/><Relationship Id="rId5" Type="http://schemas.openxmlformats.org/officeDocument/2006/relationships/image" Target="../media/image10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17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Återkoppling Nationella brukarundersökningen 2022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943200"/>
          </a:xfrm>
        </p:spPr>
        <p:txBody>
          <a:bodyPr>
            <a:normAutofit/>
          </a:bodyPr>
          <a:lstStyle/>
          <a:p>
            <a:r>
              <a:rPr lang="sv-SE" dirty="0"/>
              <a:t>Resultat Karlskrona kommun </a:t>
            </a:r>
          </a:p>
          <a:p>
            <a:r>
              <a:rPr lang="sv-SE" dirty="0"/>
              <a:t>Boendestöd Övergripande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664" y="534055"/>
            <a:ext cx="1403802" cy="1437358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2220" y="4848836"/>
            <a:ext cx="1476463" cy="1476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98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l: höger 2">
            <a:extLst>
              <a:ext uri="{FF2B5EF4-FFF2-40B4-BE49-F238E27FC236}">
                <a16:creationId xmlns:a16="http://schemas.microsoft.com/office/drawing/2014/main" id="{7122D2C3-85AD-BC8C-F42F-AE4280E8938B}"/>
              </a:ext>
            </a:extLst>
          </p:cNvPr>
          <p:cNvSpPr/>
          <p:nvPr/>
        </p:nvSpPr>
        <p:spPr>
          <a:xfrm rot="5400000">
            <a:off x="8283417" y="1650060"/>
            <a:ext cx="797821" cy="795007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aphicFrame>
        <p:nvGraphicFramePr>
          <p:cNvPr id="17" name="Diagram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1705063"/>
              </p:ext>
            </p:extLst>
          </p:nvPr>
        </p:nvGraphicFramePr>
        <p:xfrm>
          <a:off x="2508308" y="1971413"/>
          <a:ext cx="7919207" cy="2223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Bildobjekt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86" y="575999"/>
            <a:ext cx="1406598" cy="1395414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7" name="Rubrik 7"/>
          <p:cNvSpPr>
            <a:spLocks noGrp="1"/>
          </p:cNvSpPr>
          <p:nvPr>
            <p:ph type="title"/>
          </p:nvPr>
        </p:nvSpPr>
        <p:spPr>
          <a:xfrm>
            <a:off x="2508308" y="576000"/>
            <a:ext cx="7919208" cy="1395413"/>
          </a:xfrm>
        </p:spPr>
        <p:txBody>
          <a:bodyPr>
            <a:normAutofit/>
          </a:bodyPr>
          <a:lstStyle/>
          <a:p>
            <a:r>
              <a:rPr lang="sv-SE" sz="3600" dirty="0"/>
              <a:t>115 personer svarade.</a:t>
            </a:r>
          </a:p>
        </p:txBody>
      </p:sp>
      <p:grpSp>
        <p:nvGrpSpPr>
          <p:cNvPr id="12" name="Grupp 11"/>
          <p:cNvGrpSpPr/>
          <p:nvPr/>
        </p:nvGrpSpPr>
        <p:grpSpPr>
          <a:xfrm>
            <a:off x="2573869" y="4209641"/>
            <a:ext cx="6343627" cy="1380267"/>
            <a:chOff x="2819670" y="3866842"/>
            <a:chExt cx="6121472" cy="1404000"/>
          </a:xfrm>
        </p:grpSpPr>
        <p:pic>
          <p:nvPicPr>
            <p:cNvPr id="13" name="Bildobjekt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9670" y="3866842"/>
              <a:ext cx="1404000" cy="1404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pic>
          <p:nvPicPr>
            <p:cNvPr id="14" name="Bildobjekt 1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37142" y="3866842"/>
              <a:ext cx="1404000" cy="1404000"/>
            </a:xfrm>
            <a:prstGeom prst="rect">
              <a:avLst/>
            </a:prstGeom>
            <a:ln w="76200">
              <a:solidFill>
                <a:srgbClr val="FF0000"/>
              </a:solidFill>
            </a:ln>
          </p:spPr>
        </p:pic>
        <p:pic>
          <p:nvPicPr>
            <p:cNvPr id="15" name="Bildobjekt 1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3619" y="3866842"/>
              <a:ext cx="1404000" cy="14040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10" name="textruta 9"/>
          <p:cNvSpPr txBox="1"/>
          <p:nvPr/>
        </p:nvSpPr>
        <p:spPr>
          <a:xfrm>
            <a:off x="5553042" y="2804136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95 %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8440390" y="1608778"/>
            <a:ext cx="6394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4 %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1907571" y="5912668"/>
            <a:ext cx="8519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110 personer svarade alla.	4 personer svarade några.	1 personer svarade ingen.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F5B8C46F-753E-B9B8-4973-C83621C17FD8}"/>
              </a:ext>
            </a:extLst>
          </p:cNvPr>
          <p:cNvSpPr txBox="1"/>
          <p:nvPr/>
        </p:nvSpPr>
        <p:spPr>
          <a:xfrm>
            <a:off x="9079831" y="2804136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1 %</a:t>
            </a:r>
          </a:p>
        </p:txBody>
      </p:sp>
    </p:spTree>
    <p:extLst>
      <p:ext uri="{BB962C8B-B14F-4D97-AF65-F5344CB8AC3E}">
        <p14:creationId xmlns:p14="http://schemas.microsoft.com/office/powerpoint/2010/main" val="2264436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87024" y="542443"/>
            <a:ext cx="8690037" cy="1445747"/>
          </a:xfrm>
        </p:spPr>
        <p:txBody>
          <a:bodyPr>
            <a:normAutofit/>
          </a:bodyPr>
          <a:lstStyle/>
          <a:p>
            <a:r>
              <a:rPr lang="sv-SE" sz="3600" dirty="0"/>
              <a:t>5. Förstår dina boendestödjare vad du säger?</a:t>
            </a:r>
          </a:p>
        </p:txBody>
      </p:sp>
      <p:pic>
        <p:nvPicPr>
          <p:cNvPr id="13" name="Bildobjekt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534" y="3429000"/>
            <a:ext cx="1440811" cy="1440811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231" y="3428999"/>
            <a:ext cx="1440811" cy="1440811"/>
          </a:xfrm>
          <a:prstGeom prst="rect">
            <a:avLst/>
          </a:prstGeom>
        </p:spPr>
      </p:pic>
      <p:pic>
        <p:nvPicPr>
          <p:cNvPr id="14" name="Bildobjekt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4928" y="3428999"/>
            <a:ext cx="1440811" cy="1440811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07" y="542443"/>
            <a:ext cx="1445747" cy="1445747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642128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7453264"/>
              </p:ext>
            </p:extLst>
          </p:nvPr>
        </p:nvGraphicFramePr>
        <p:xfrm>
          <a:off x="2489652" y="1996581"/>
          <a:ext cx="7961787" cy="2233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5" name="Grupp 4"/>
          <p:cNvGrpSpPr/>
          <p:nvPr/>
        </p:nvGrpSpPr>
        <p:grpSpPr>
          <a:xfrm>
            <a:off x="2599427" y="4229630"/>
            <a:ext cx="6356565" cy="1390994"/>
            <a:chOff x="2819670" y="3866842"/>
            <a:chExt cx="6121472" cy="1404000"/>
          </a:xfrm>
        </p:grpSpPr>
        <p:pic>
          <p:nvPicPr>
            <p:cNvPr id="2" name="Bildobjekt 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9670" y="3866842"/>
              <a:ext cx="1404000" cy="1404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pic>
          <p:nvPicPr>
            <p:cNvPr id="3" name="Bildobjekt 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37142" y="3866842"/>
              <a:ext cx="1404000" cy="1404000"/>
            </a:xfrm>
            <a:prstGeom prst="rect">
              <a:avLst/>
            </a:prstGeom>
            <a:ln w="76200">
              <a:solidFill>
                <a:srgbClr val="FF0000"/>
              </a:solidFill>
            </a:ln>
          </p:spPr>
        </p:pic>
        <p:pic>
          <p:nvPicPr>
            <p:cNvPr id="4" name="Bildobjekt 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3619" y="3866842"/>
              <a:ext cx="1404000" cy="14040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pic>
        <p:nvPicPr>
          <p:cNvPr id="6" name="Bildobjekt 5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31" y="575998"/>
            <a:ext cx="1336690" cy="1420582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7" name="Rubrik 7"/>
          <p:cNvSpPr>
            <a:spLocks noGrp="1"/>
          </p:cNvSpPr>
          <p:nvPr>
            <p:ph type="title"/>
          </p:nvPr>
        </p:nvSpPr>
        <p:spPr>
          <a:xfrm>
            <a:off x="2509570" y="575998"/>
            <a:ext cx="7921952" cy="1420582"/>
          </a:xfrm>
        </p:spPr>
        <p:txBody>
          <a:bodyPr>
            <a:normAutofit/>
          </a:bodyPr>
          <a:lstStyle/>
          <a:p>
            <a:r>
              <a:rPr lang="sv-SE" sz="3600" dirty="0"/>
              <a:t>113 personer svarade.  </a:t>
            </a:r>
          </a:p>
        </p:txBody>
      </p:sp>
      <p:sp>
        <p:nvSpPr>
          <p:cNvPr id="9" name="textruta 8"/>
          <p:cNvSpPr txBox="1"/>
          <p:nvPr/>
        </p:nvSpPr>
        <p:spPr>
          <a:xfrm>
            <a:off x="5093507" y="295680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94 %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8403535" y="295680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6 %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1925992" y="5912670"/>
            <a:ext cx="8340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106 personer svarade alla.	7 personer svarade några.	0 personer svarade ingen</a:t>
            </a:r>
          </a:p>
        </p:txBody>
      </p:sp>
    </p:spTree>
    <p:extLst>
      <p:ext uri="{BB962C8B-B14F-4D97-AF65-F5344CB8AC3E}">
        <p14:creationId xmlns:p14="http://schemas.microsoft.com/office/powerpoint/2010/main" val="3972178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92729" y="539602"/>
            <a:ext cx="9444805" cy="1445747"/>
          </a:xfrm>
        </p:spPr>
        <p:txBody>
          <a:bodyPr>
            <a:normAutofit/>
          </a:bodyPr>
          <a:lstStyle/>
          <a:p>
            <a:r>
              <a:rPr lang="sv-SE" sz="3600" dirty="0"/>
              <a:t>6. Känner du dig trygg med dina boendestödjare?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07" y="559221"/>
            <a:ext cx="1445747" cy="1445747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47713820-2977-97F6-2064-A681648D1C0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955" y="3429000"/>
            <a:ext cx="1426090" cy="1443652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485A2E76-A894-7F84-1CDB-4BE25817DC08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3181" y="3429000"/>
            <a:ext cx="1426090" cy="1443652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5FF6B0C0-DFA0-3782-C6F7-AE40C81D18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729" y="3429000"/>
            <a:ext cx="1426090" cy="1443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573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Diagram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5837318"/>
              </p:ext>
            </p:extLst>
          </p:nvPr>
        </p:nvGraphicFramePr>
        <p:xfrm>
          <a:off x="2521010" y="1942878"/>
          <a:ext cx="7862130" cy="2178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Bildobjekt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31" y="634723"/>
            <a:ext cx="1409029" cy="1308155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7" name="Rubrik 7"/>
          <p:cNvSpPr>
            <a:spLocks noGrp="1"/>
          </p:cNvSpPr>
          <p:nvPr>
            <p:ph type="title"/>
          </p:nvPr>
        </p:nvSpPr>
        <p:spPr>
          <a:xfrm>
            <a:off x="2521009" y="550672"/>
            <a:ext cx="7862131" cy="1392206"/>
          </a:xfrm>
        </p:spPr>
        <p:txBody>
          <a:bodyPr>
            <a:normAutofit/>
          </a:bodyPr>
          <a:lstStyle/>
          <a:p>
            <a:r>
              <a:rPr lang="sv-SE" sz="3600" dirty="0"/>
              <a:t>117 personer svarade.</a:t>
            </a:r>
          </a:p>
        </p:txBody>
      </p:sp>
      <p:grpSp>
        <p:nvGrpSpPr>
          <p:cNvPr id="12" name="Grupp 11"/>
          <p:cNvGrpSpPr/>
          <p:nvPr/>
        </p:nvGrpSpPr>
        <p:grpSpPr>
          <a:xfrm>
            <a:off x="2582992" y="4121395"/>
            <a:ext cx="6431872" cy="1404000"/>
            <a:chOff x="2819670" y="3866842"/>
            <a:chExt cx="6121472" cy="1404000"/>
          </a:xfrm>
        </p:grpSpPr>
        <p:pic>
          <p:nvPicPr>
            <p:cNvPr id="13" name="Bildobjekt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9670" y="3866842"/>
              <a:ext cx="1404000" cy="1404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pic>
          <p:nvPicPr>
            <p:cNvPr id="14" name="Bildobjekt 1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37142" y="3866842"/>
              <a:ext cx="1404000" cy="1404000"/>
            </a:xfrm>
            <a:prstGeom prst="rect">
              <a:avLst/>
            </a:prstGeom>
            <a:ln w="76200">
              <a:solidFill>
                <a:srgbClr val="FF0000"/>
              </a:solidFill>
            </a:ln>
          </p:spPr>
        </p:pic>
        <p:pic>
          <p:nvPicPr>
            <p:cNvPr id="15" name="Bildobjekt 1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3619" y="3866842"/>
              <a:ext cx="1404000" cy="14040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9" name="textruta 8"/>
          <p:cNvSpPr txBox="1"/>
          <p:nvPr/>
        </p:nvSpPr>
        <p:spPr>
          <a:xfrm>
            <a:off x="5351672" y="288777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88 %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8326565" y="288777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9 %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1955562" y="5937996"/>
            <a:ext cx="8280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103 personer svarade alla.	10 personer svarade några.	4 person svarade ingen.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4429FD87-6716-9D5F-DF1B-1818798CEC6B}"/>
              </a:ext>
            </a:extLst>
          </p:cNvPr>
          <p:cNvSpPr txBox="1"/>
          <p:nvPr/>
        </p:nvSpPr>
        <p:spPr>
          <a:xfrm>
            <a:off x="8821445" y="2887855"/>
            <a:ext cx="6690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3 %</a:t>
            </a:r>
          </a:p>
        </p:txBody>
      </p:sp>
    </p:spTree>
    <p:extLst>
      <p:ext uri="{BB962C8B-B14F-4D97-AF65-F5344CB8AC3E}">
        <p14:creationId xmlns:p14="http://schemas.microsoft.com/office/powerpoint/2010/main" val="32132488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85040" y="559223"/>
            <a:ext cx="9349074" cy="1420580"/>
          </a:xfrm>
        </p:spPr>
        <p:txBody>
          <a:bodyPr>
            <a:normAutofit/>
          </a:bodyPr>
          <a:lstStyle/>
          <a:p>
            <a:r>
              <a:rPr lang="sv-SE" sz="3600" dirty="0"/>
              <a:t>7. Vet du vem du ska prata med om något med ditt boendestöd är dåligt? </a:t>
            </a:r>
          </a:p>
        </p:txBody>
      </p:sp>
      <p:grpSp>
        <p:nvGrpSpPr>
          <p:cNvPr id="3" name="Grupp 2"/>
          <p:cNvGrpSpPr/>
          <p:nvPr/>
        </p:nvGrpSpPr>
        <p:grpSpPr>
          <a:xfrm>
            <a:off x="2485040" y="3429000"/>
            <a:ext cx="7231481" cy="1449198"/>
            <a:chOff x="2152993" y="2376486"/>
            <a:chExt cx="7231481" cy="1449198"/>
          </a:xfrm>
        </p:grpSpPr>
        <p:pic>
          <p:nvPicPr>
            <p:cNvPr id="7" name="Bildobjekt 6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36251" y="2405104"/>
              <a:ext cx="1448223" cy="1420580"/>
            </a:xfrm>
            <a:prstGeom prst="rect">
              <a:avLst/>
            </a:prstGeom>
          </p:spPr>
        </p:pic>
        <p:pic>
          <p:nvPicPr>
            <p:cNvPr id="8" name="Bildobjekt 7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52993" y="2376486"/>
              <a:ext cx="1438662" cy="1420580"/>
            </a:xfrm>
            <a:prstGeom prst="rect">
              <a:avLst/>
            </a:prstGeom>
          </p:spPr>
        </p:pic>
        <p:pic>
          <p:nvPicPr>
            <p:cNvPr id="9" name="Bildobjekt 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4622" y="2376486"/>
              <a:ext cx="1438662" cy="1438662"/>
            </a:xfrm>
            <a:prstGeom prst="rect">
              <a:avLst/>
            </a:prstGeom>
          </p:spPr>
        </p:pic>
      </p:grpSp>
      <p:pic>
        <p:nvPicPr>
          <p:cNvPr id="6" name="Bildobjekt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86" y="559222"/>
            <a:ext cx="1420580" cy="1420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233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Diagram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8042173"/>
              </p:ext>
            </p:extLst>
          </p:nvPr>
        </p:nvGraphicFramePr>
        <p:xfrm>
          <a:off x="2499920" y="1971413"/>
          <a:ext cx="7927596" cy="2189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99920" y="575998"/>
            <a:ext cx="7927597" cy="1395415"/>
          </a:xfrm>
        </p:spPr>
        <p:txBody>
          <a:bodyPr/>
          <a:lstStyle/>
          <a:p>
            <a:r>
              <a:rPr lang="sv-SE" sz="3600" dirty="0"/>
              <a:t>115 personer svarade. </a:t>
            </a:r>
          </a:p>
        </p:txBody>
      </p:sp>
      <p:pic>
        <p:nvPicPr>
          <p:cNvPr id="5" name="Bildobjekt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609" y="575998"/>
            <a:ext cx="1347875" cy="1395415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grpSp>
        <p:nvGrpSpPr>
          <p:cNvPr id="6" name="Grupp 5"/>
          <p:cNvGrpSpPr/>
          <p:nvPr/>
        </p:nvGrpSpPr>
        <p:grpSpPr>
          <a:xfrm>
            <a:off x="3942826" y="4233170"/>
            <a:ext cx="4261607" cy="1538456"/>
            <a:chOff x="4081664" y="4367394"/>
            <a:chExt cx="3526661" cy="1421322"/>
          </a:xfrm>
        </p:grpSpPr>
        <p:pic>
          <p:nvPicPr>
            <p:cNvPr id="7" name="Bildobjekt 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81664" y="4367394"/>
              <a:ext cx="1398694" cy="1398694"/>
            </a:xfrm>
            <a:prstGeom prst="rect">
              <a:avLst/>
            </a:prstGeom>
            <a:ln w="76200" cap="sq" cmpd="thickThin">
              <a:solidFill>
                <a:srgbClr val="00B05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8" name="Bildobjekt 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07925" y="4388316"/>
              <a:ext cx="1400400" cy="1400400"/>
            </a:xfrm>
            <a:prstGeom prst="rect">
              <a:avLst/>
            </a:prstGeom>
            <a:solidFill>
              <a:srgbClr val="FF0000"/>
            </a:solidFill>
            <a:ln w="76200">
              <a:solidFill>
                <a:srgbClr val="FF0000"/>
              </a:solidFill>
            </a:ln>
          </p:spPr>
        </p:pic>
      </p:grpSp>
      <p:sp>
        <p:nvSpPr>
          <p:cNvPr id="10" name="textruta 9"/>
          <p:cNvSpPr txBox="1"/>
          <p:nvPr/>
        </p:nvSpPr>
        <p:spPr>
          <a:xfrm>
            <a:off x="4845417" y="2865290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80 %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8012324" y="2892540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20 %</a:t>
            </a:r>
          </a:p>
        </p:txBody>
      </p:sp>
      <p:sp>
        <p:nvSpPr>
          <p:cNvPr id="12" name="textruta 11"/>
          <p:cNvSpPr txBox="1"/>
          <p:nvPr/>
        </p:nvSpPr>
        <p:spPr>
          <a:xfrm>
            <a:off x="3587903" y="5957031"/>
            <a:ext cx="621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92 personer svarade ja.	23 personer svarade nej.	</a:t>
            </a:r>
          </a:p>
        </p:txBody>
      </p:sp>
    </p:spTree>
    <p:extLst>
      <p:ext uri="{BB962C8B-B14F-4D97-AF65-F5344CB8AC3E}">
        <p14:creationId xmlns:p14="http://schemas.microsoft.com/office/powerpoint/2010/main" val="19502486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74154" y="550834"/>
            <a:ext cx="8674816" cy="1403802"/>
          </a:xfrm>
        </p:spPr>
        <p:txBody>
          <a:bodyPr>
            <a:normAutofit/>
          </a:bodyPr>
          <a:lstStyle/>
          <a:p>
            <a:r>
              <a:rPr lang="sv-SE" sz="3600" dirty="0"/>
              <a:t>8. Trivs du med dina boendestödjare?</a:t>
            </a:r>
          </a:p>
        </p:txBody>
      </p:sp>
      <p:grpSp>
        <p:nvGrpSpPr>
          <p:cNvPr id="3" name="Grupp 2"/>
          <p:cNvGrpSpPr/>
          <p:nvPr/>
        </p:nvGrpSpPr>
        <p:grpSpPr>
          <a:xfrm>
            <a:off x="2471613" y="3428999"/>
            <a:ext cx="7248775" cy="1474366"/>
            <a:chOff x="1989827" y="2436482"/>
            <a:chExt cx="7248775" cy="1474366"/>
          </a:xfrm>
        </p:grpSpPr>
        <p:pic>
          <p:nvPicPr>
            <p:cNvPr id="7" name="Bildobjekt 6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89827" y="2436483"/>
              <a:ext cx="1474365" cy="1474365"/>
            </a:xfrm>
            <a:prstGeom prst="rect">
              <a:avLst/>
            </a:prstGeom>
          </p:spPr>
        </p:pic>
        <p:pic>
          <p:nvPicPr>
            <p:cNvPr id="8" name="Bildobjekt 7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7032" y="2436482"/>
              <a:ext cx="1474365" cy="1474365"/>
            </a:xfrm>
            <a:prstGeom prst="rect">
              <a:avLst/>
            </a:prstGeom>
          </p:spPr>
        </p:pic>
        <p:pic>
          <p:nvPicPr>
            <p:cNvPr id="9" name="Bildobjekt 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4237" y="2436483"/>
              <a:ext cx="1474365" cy="1474365"/>
            </a:xfrm>
            <a:prstGeom prst="rect">
              <a:avLst/>
            </a:prstGeom>
          </p:spPr>
        </p:pic>
      </p:grpSp>
      <p:pic>
        <p:nvPicPr>
          <p:cNvPr id="6" name="Bildobjekt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86" y="550833"/>
            <a:ext cx="1403802" cy="1403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570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Diagram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869598"/>
              </p:ext>
            </p:extLst>
          </p:nvPr>
        </p:nvGraphicFramePr>
        <p:xfrm>
          <a:off x="2494808" y="2000250"/>
          <a:ext cx="7941097" cy="21690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Bildobjekt 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97" y="568285"/>
            <a:ext cx="1406598" cy="1361183"/>
          </a:xfrm>
          <a:prstGeom prst="rect">
            <a:avLst/>
          </a:prstGeom>
        </p:spPr>
      </p:pic>
      <p:sp>
        <p:nvSpPr>
          <p:cNvPr id="7" name="Rubrik 7"/>
          <p:cNvSpPr>
            <a:spLocks noGrp="1"/>
          </p:cNvSpPr>
          <p:nvPr>
            <p:ph type="title"/>
          </p:nvPr>
        </p:nvSpPr>
        <p:spPr>
          <a:xfrm>
            <a:off x="2494808" y="568285"/>
            <a:ext cx="7941097" cy="1361183"/>
          </a:xfrm>
        </p:spPr>
        <p:txBody>
          <a:bodyPr>
            <a:normAutofit/>
          </a:bodyPr>
          <a:lstStyle/>
          <a:p>
            <a:r>
              <a:rPr lang="sv-SE" sz="3600" dirty="0"/>
              <a:t>117 personer svarade. </a:t>
            </a:r>
          </a:p>
        </p:txBody>
      </p:sp>
      <p:grpSp>
        <p:nvGrpSpPr>
          <p:cNvPr id="12" name="Grupp 11"/>
          <p:cNvGrpSpPr/>
          <p:nvPr/>
        </p:nvGrpSpPr>
        <p:grpSpPr>
          <a:xfrm>
            <a:off x="2543404" y="4240110"/>
            <a:ext cx="7105192" cy="1346958"/>
            <a:chOff x="2552410" y="4365688"/>
            <a:chExt cx="6853184" cy="1400400"/>
          </a:xfrm>
        </p:grpSpPr>
        <p:pic>
          <p:nvPicPr>
            <p:cNvPr id="13" name="Bildobjekt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2410" y="4366541"/>
              <a:ext cx="1398694" cy="1398694"/>
            </a:xfrm>
            <a:prstGeom prst="rect">
              <a:avLst/>
            </a:prstGeom>
            <a:ln w="76200" cap="sq" cmpd="thickThin">
              <a:solidFill>
                <a:srgbClr val="00B05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14" name="Bildobjekt 1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5194" y="4365688"/>
              <a:ext cx="1400400" cy="1400400"/>
            </a:xfrm>
            <a:prstGeom prst="rect">
              <a:avLst/>
            </a:prstGeom>
            <a:solidFill>
              <a:srgbClr val="FF0000"/>
            </a:solidFill>
            <a:ln w="76200">
              <a:solidFill>
                <a:srgbClr val="FF0000"/>
              </a:solidFill>
            </a:ln>
          </p:spPr>
        </p:pic>
        <p:pic>
          <p:nvPicPr>
            <p:cNvPr id="15" name="Bildobjekt 1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3738" y="4365688"/>
              <a:ext cx="1400400" cy="14004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9" name="textruta 8"/>
          <p:cNvSpPr txBox="1"/>
          <p:nvPr/>
        </p:nvSpPr>
        <p:spPr>
          <a:xfrm>
            <a:off x="5002693" y="2839783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91 %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2216258" y="5920383"/>
            <a:ext cx="8219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106 personer svarade ja.	</a:t>
            </a:r>
            <a:r>
              <a:rPr lang="sv-SE"/>
              <a:t>11 </a:t>
            </a:r>
            <a:r>
              <a:rPr lang="sv-SE" dirty="0"/>
              <a:t>personer svarade ibland.	       0 person svarade nej.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A7B0A5C1-9D6D-1487-3B69-EA433E16DEA8}"/>
              </a:ext>
            </a:extLst>
          </p:cNvPr>
          <p:cNvSpPr txBox="1"/>
          <p:nvPr/>
        </p:nvSpPr>
        <p:spPr>
          <a:xfrm>
            <a:off x="8671312" y="2884734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9 %</a:t>
            </a:r>
          </a:p>
        </p:txBody>
      </p:sp>
    </p:spTree>
    <p:extLst>
      <p:ext uri="{BB962C8B-B14F-4D97-AF65-F5344CB8AC3E}">
        <p14:creationId xmlns:p14="http://schemas.microsoft.com/office/powerpoint/2010/main" val="3890886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2468599" y="539604"/>
            <a:ext cx="871392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>
                <a:latin typeface="+mj-lt"/>
              </a:rPr>
              <a:t>Syftet med brukarundersökningen är att få kunskap hur ni upplever kvaliteten i verksamheterna, för att vi sedan tillsammans med er ska kunna utveckla och förbättra.</a:t>
            </a:r>
          </a:p>
          <a:p>
            <a:pPr algn="ctr"/>
            <a:endParaRPr lang="sv-SE" sz="3600" dirty="0">
              <a:latin typeface="+mj-lt"/>
            </a:endParaRPr>
          </a:p>
          <a:p>
            <a:pPr algn="ctr"/>
            <a:r>
              <a:rPr lang="sv-SE" sz="3600" dirty="0">
                <a:latin typeface="+mj-lt"/>
              </a:rPr>
              <a:t>Här kan ni läsa om hur alla svarade. Svaren är anonyma.</a:t>
            </a:r>
          </a:p>
          <a:p>
            <a:pPr algn="ctr"/>
            <a:endParaRPr lang="sv-SE" sz="3600" dirty="0">
              <a:latin typeface="+mj-lt"/>
            </a:endParaRPr>
          </a:p>
          <a:p>
            <a:pPr algn="ctr"/>
            <a:endParaRPr lang="sv-SE" sz="3600" dirty="0">
              <a:latin typeface="+mj-lt"/>
            </a:endParaRPr>
          </a:p>
          <a:p>
            <a:pPr algn="ctr"/>
            <a:endParaRPr lang="sv-SE" sz="3600" dirty="0">
              <a:latin typeface="+mj-lt"/>
            </a:endParaRPr>
          </a:p>
          <a:p>
            <a:pPr algn="ctr"/>
            <a:endParaRPr lang="sv-SE" sz="3600" dirty="0">
              <a:latin typeface="+mj-lt"/>
            </a:endParaRPr>
          </a:p>
        </p:txBody>
      </p:sp>
      <p:pic>
        <p:nvPicPr>
          <p:cNvPr id="4" name="Bildobjekt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719" y="550833"/>
            <a:ext cx="1462525" cy="1420580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0555" y="4862954"/>
            <a:ext cx="1505692" cy="1455442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3637" y="4862954"/>
            <a:ext cx="1443849" cy="1455442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3925" y="4862954"/>
            <a:ext cx="1505692" cy="1455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030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08476" y="559221"/>
            <a:ext cx="8640493" cy="1428969"/>
          </a:xfrm>
        </p:spPr>
        <p:txBody>
          <a:bodyPr>
            <a:noAutofit/>
          </a:bodyPr>
          <a:lstStyle/>
          <a:p>
            <a:r>
              <a:rPr lang="sv-SE" sz="3600" dirty="0"/>
              <a:t>1. Låter dina boendestödjare dig bestämma </a:t>
            </a:r>
            <a:br>
              <a:rPr lang="sv-SE" sz="3600" dirty="0"/>
            </a:br>
            <a:r>
              <a:rPr lang="sv-SE" sz="3600" dirty="0"/>
              <a:t>om saker som är viktiga för dig?</a:t>
            </a:r>
          </a:p>
        </p:txBody>
      </p:sp>
      <p:pic>
        <p:nvPicPr>
          <p:cNvPr id="6" name="Bildobjekt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2607" y="3428999"/>
            <a:ext cx="1453393" cy="1453393"/>
          </a:xfrm>
          <a:prstGeom prst="rect">
            <a:avLst/>
          </a:prstGeom>
        </p:spPr>
      </p:pic>
      <p:pic>
        <p:nvPicPr>
          <p:cNvPr id="7" name="Bildobjekt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303" y="3429000"/>
            <a:ext cx="1453393" cy="1453393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0618" y="3429000"/>
            <a:ext cx="1453393" cy="1453393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4685" y="3428999"/>
            <a:ext cx="1453393" cy="1453393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96" y="559221"/>
            <a:ext cx="1428969" cy="1428969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421885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Diagram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8677039"/>
              </p:ext>
            </p:extLst>
          </p:nvPr>
        </p:nvGraphicFramePr>
        <p:xfrm>
          <a:off x="2483140" y="1978364"/>
          <a:ext cx="7910820" cy="2151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7" name="Grupp 6"/>
          <p:cNvGrpSpPr/>
          <p:nvPr/>
        </p:nvGrpSpPr>
        <p:grpSpPr>
          <a:xfrm>
            <a:off x="2556924" y="4239853"/>
            <a:ext cx="7078151" cy="1311585"/>
            <a:chOff x="2552410" y="4365688"/>
            <a:chExt cx="6853184" cy="1400400"/>
          </a:xfrm>
        </p:grpSpPr>
        <p:pic>
          <p:nvPicPr>
            <p:cNvPr id="2" name="Bildobjekt 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2410" y="4366541"/>
              <a:ext cx="1398694" cy="1398694"/>
            </a:xfrm>
            <a:prstGeom prst="rect">
              <a:avLst/>
            </a:prstGeom>
            <a:ln w="76200" cap="sq" cmpd="thickThin">
              <a:solidFill>
                <a:srgbClr val="00B05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3" name="Bildobjekt 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5194" y="4365688"/>
              <a:ext cx="1400400" cy="1400400"/>
            </a:xfrm>
            <a:prstGeom prst="rect">
              <a:avLst/>
            </a:prstGeom>
            <a:solidFill>
              <a:srgbClr val="FF0000"/>
            </a:solidFill>
            <a:ln w="76200">
              <a:solidFill>
                <a:srgbClr val="FF0000"/>
              </a:solidFill>
            </a:ln>
          </p:spPr>
        </p:pic>
        <p:pic>
          <p:nvPicPr>
            <p:cNvPr id="4" name="Bildobjekt 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3738" y="4365688"/>
              <a:ext cx="1400400" cy="14004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2483140" y="556416"/>
            <a:ext cx="7977932" cy="1421948"/>
          </a:xfrm>
        </p:spPr>
        <p:txBody>
          <a:bodyPr>
            <a:normAutofit/>
          </a:bodyPr>
          <a:lstStyle/>
          <a:p>
            <a:r>
              <a:rPr lang="sv-SE" sz="3600" dirty="0"/>
              <a:t>118 personer svarade.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2315361" y="5932252"/>
            <a:ext cx="7977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 104 personer svarade ja.	10 personer svarade ibland.	 4 person svarade nej.</a:t>
            </a:r>
          </a:p>
        </p:txBody>
      </p:sp>
      <p:pic>
        <p:nvPicPr>
          <p:cNvPr id="13" name="Bildobjekt 12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08" y="556416"/>
            <a:ext cx="1462525" cy="1423386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17" name="textruta 16"/>
          <p:cNvSpPr txBox="1"/>
          <p:nvPr/>
        </p:nvSpPr>
        <p:spPr>
          <a:xfrm>
            <a:off x="5363069" y="286887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88 %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E5201743-A3B1-4CAB-6D9A-829EA853A371}"/>
              </a:ext>
            </a:extLst>
          </p:cNvPr>
          <p:cNvSpPr txBox="1"/>
          <p:nvPr/>
        </p:nvSpPr>
        <p:spPr>
          <a:xfrm>
            <a:off x="8331730" y="286887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8 %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F051FBD8-B44E-264F-3A12-BE8936E74008}"/>
              </a:ext>
            </a:extLst>
          </p:cNvPr>
          <p:cNvSpPr txBox="1"/>
          <p:nvPr/>
        </p:nvSpPr>
        <p:spPr>
          <a:xfrm>
            <a:off x="8883191" y="2868875"/>
            <a:ext cx="7518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3 %</a:t>
            </a:r>
          </a:p>
        </p:txBody>
      </p:sp>
    </p:spTree>
    <p:extLst>
      <p:ext uri="{BB962C8B-B14F-4D97-AF65-F5344CB8AC3E}">
        <p14:creationId xmlns:p14="http://schemas.microsoft.com/office/powerpoint/2010/main" val="3555995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2462" y="553773"/>
            <a:ext cx="9334275" cy="1423717"/>
          </a:xfrm>
        </p:spPr>
        <p:txBody>
          <a:bodyPr>
            <a:normAutofit/>
          </a:bodyPr>
          <a:lstStyle/>
          <a:p>
            <a:r>
              <a:rPr lang="sv-SE" sz="3600" dirty="0"/>
              <a:t>2. Får du den hjälp du vill ha av dina boendestödjare?</a:t>
            </a:r>
          </a:p>
        </p:txBody>
      </p:sp>
      <p:pic>
        <p:nvPicPr>
          <p:cNvPr id="12" name="Bildobjekt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4537" y="3429000"/>
            <a:ext cx="1483127" cy="1483127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035" y="3429000"/>
            <a:ext cx="1451511" cy="1451511"/>
          </a:xfrm>
          <a:prstGeom prst="rect">
            <a:avLst/>
          </a:prstGeom>
        </p:spPr>
      </p:pic>
      <p:pic>
        <p:nvPicPr>
          <p:cNvPr id="13" name="Bildobjekt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2872" y="3429000"/>
            <a:ext cx="1483128" cy="1483128"/>
          </a:xfrm>
          <a:prstGeom prst="rect">
            <a:avLst/>
          </a:prstGeom>
        </p:spPr>
      </p:pic>
      <p:pic>
        <p:nvPicPr>
          <p:cNvPr id="14" name="Bildobjekt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63882" y="3429000"/>
            <a:ext cx="1363902" cy="1476518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63" y="533271"/>
            <a:ext cx="1423716" cy="1423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79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Diagram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8431334"/>
              </p:ext>
            </p:extLst>
          </p:nvPr>
        </p:nvGraphicFramePr>
        <p:xfrm>
          <a:off x="2491530" y="1988494"/>
          <a:ext cx="7894041" cy="2207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2491530" y="576000"/>
            <a:ext cx="7894041" cy="1398694"/>
          </a:xfrm>
        </p:spPr>
        <p:txBody>
          <a:bodyPr>
            <a:normAutofit/>
          </a:bodyPr>
          <a:lstStyle/>
          <a:p>
            <a:r>
              <a:rPr lang="sv-SE" sz="4000" dirty="0"/>
              <a:t>118 personer svarade.</a:t>
            </a:r>
            <a:endParaRPr lang="sv-SE" dirty="0"/>
          </a:p>
        </p:txBody>
      </p:sp>
      <p:pic>
        <p:nvPicPr>
          <p:cNvPr id="8" name="Bildobjekt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72" y="576000"/>
            <a:ext cx="1406624" cy="1412494"/>
          </a:xfrm>
          <a:prstGeom prst="rect">
            <a:avLst/>
          </a:prstGeom>
        </p:spPr>
      </p:pic>
      <p:grpSp>
        <p:nvGrpSpPr>
          <p:cNvPr id="15" name="Grupp 14"/>
          <p:cNvGrpSpPr/>
          <p:nvPr/>
        </p:nvGrpSpPr>
        <p:grpSpPr>
          <a:xfrm>
            <a:off x="2548535" y="4209785"/>
            <a:ext cx="7094929" cy="1400400"/>
            <a:chOff x="2552410" y="4365688"/>
            <a:chExt cx="6853184" cy="1400400"/>
          </a:xfrm>
        </p:grpSpPr>
        <p:pic>
          <p:nvPicPr>
            <p:cNvPr id="16" name="Bildobjekt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2410" y="4366541"/>
              <a:ext cx="1398694" cy="1398694"/>
            </a:xfrm>
            <a:prstGeom prst="rect">
              <a:avLst/>
            </a:prstGeom>
            <a:ln w="76200" cap="sq" cmpd="thickThin">
              <a:solidFill>
                <a:srgbClr val="00B05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17" name="Bildobjekt 1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5194" y="4365688"/>
              <a:ext cx="1400400" cy="1400400"/>
            </a:xfrm>
            <a:prstGeom prst="rect">
              <a:avLst/>
            </a:prstGeom>
            <a:solidFill>
              <a:srgbClr val="FF0000"/>
            </a:solidFill>
            <a:ln w="76200">
              <a:solidFill>
                <a:srgbClr val="FF0000"/>
              </a:solidFill>
            </a:ln>
          </p:spPr>
        </p:pic>
        <p:pic>
          <p:nvPicPr>
            <p:cNvPr id="18" name="Bildobjekt 17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3738" y="4365688"/>
              <a:ext cx="1400400" cy="14004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9" name="textruta 8"/>
          <p:cNvSpPr txBox="1"/>
          <p:nvPr/>
        </p:nvSpPr>
        <p:spPr>
          <a:xfrm>
            <a:off x="5369731" y="2892184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88 %</a:t>
            </a:r>
          </a:p>
        </p:txBody>
      </p:sp>
      <p:sp>
        <p:nvSpPr>
          <p:cNvPr id="13" name="textruta 12"/>
          <p:cNvSpPr txBox="1"/>
          <p:nvPr/>
        </p:nvSpPr>
        <p:spPr>
          <a:xfrm>
            <a:off x="2291759" y="5912668"/>
            <a:ext cx="8169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104 personer svarade ja.	 8 personer svarade ibland.	      6 person svarade nej.</a:t>
            </a:r>
          </a:p>
        </p:txBody>
      </p:sp>
      <p:sp>
        <p:nvSpPr>
          <p:cNvPr id="19" name="textruta 18"/>
          <p:cNvSpPr txBox="1"/>
          <p:nvPr/>
        </p:nvSpPr>
        <p:spPr>
          <a:xfrm>
            <a:off x="8325429" y="2892184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7 %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EB12FA86-0D1C-09D7-63B3-A70C143E47B1}"/>
              </a:ext>
            </a:extLst>
          </p:cNvPr>
          <p:cNvSpPr txBox="1"/>
          <p:nvPr/>
        </p:nvSpPr>
        <p:spPr>
          <a:xfrm>
            <a:off x="8825928" y="2892184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5 %</a:t>
            </a:r>
          </a:p>
        </p:txBody>
      </p:sp>
    </p:spTree>
    <p:extLst>
      <p:ext uri="{BB962C8B-B14F-4D97-AF65-F5344CB8AC3E}">
        <p14:creationId xmlns:p14="http://schemas.microsoft.com/office/powerpoint/2010/main" val="4191993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08193" y="582486"/>
            <a:ext cx="8665943" cy="1397315"/>
          </a:xfrm>
        </p:spPr>
        <p:txBody>
          <a:bodyPr>
            <a:normAutofit/>
          </a:bodyPr>
          <a:lstStyle/>
          <a:p>
            <a:r>
              <a:rPr lang="sv-SE" sz="3600" dirty="0"/>
              <a:t>3. Bryr sig dina boendestödjare om dig?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193" y="3429000"/>
            <a:ext cx="1473852" cy="1473852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6569" y="3429000"/>
            <a:ext cx="1418861" cy="1418861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6712" y="3429001"/>
            <a:ext cx="1485834" cy="1473852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3" y="544854"/>
            <a:ext cx="1434947" cy="1434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346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Diagram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2572508"/>
              </p:ext>
            </p:extLst>
          </p:nvPr>
        </p:nvGraphicFramePr>
        <p:xfrm>
          <a:off x="2512099" y="1974694"/>
          <a:ext cx="7910820" cy="2186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ubrik 7"/>
          <p:cNvSpPr>
            <a:spLocks noGrp="1"/>
          </p:cNvSpPr>
          <p:nvPr>
            <p:ph type="title"/>
          </p:nvPr>
        </p:nvSpPr>
        <p:spPr>
          <a:xfrm>
            <a:off x="2512099" y="576000"/>
            <a:ext cx="7910820" cy="1398694"/>
          </a:xfrm>
        </p:spPr>
        <p:txBody>
          <a:bodyPr>
            <a:noAutofit/>
          </a:bodyPr>
          <a:lstStyle/>
          <a:p>
            <a:r>
              <a:rPr lang="sv-SE" sz="3600" dirty="0"/>
              <a:t>114 personer svarade.</a:t>
            </a:r>
          </a:p>
        </p:txBody>
      </p:sp>
      <p:pic>
        <p:nvPicPr>
          <p:cNvPr id="9" name="Bildobjekt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719" y="576000"/>
            <a:ext cx="1436362" cy="1398694"/>
          </a:xfrm>
          <a:prstGeom prst="rect">
            <a:avLst/>
          </a:prstGeom>
        </p:spPr>
      </p:pic>
      <p:grpSp>
        <p:nvGrpSpPr>
          <p:cNvPr id="7" name="Grupp 6"/>
          <p:cNvGrpSpPr/>
          <p:nvPr/>
        </p:nvGrpSpPr>
        <p:grpSpPr>
          <a:xfrm>
            <a:off x="2552410" y="4252888"/>
            <a:ext cx="7087180" cy="1306745"/>
            <a:chOff x="2552410" y="4365688"/>
            <a:chExt cx="6853184" cy="1400400"/>
          </a:xfrm>
        </p:grpSpPr>
        <p:pic>
          <p:nvPicPr>
            <p:cNvPr id="10" name="Bildobjekt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2410" y="4366541"/>
              <a:ext cx="1398694" cy="1398694"/>
            </a:xfrm>
            <a:prstGeom prst="rect">
              <a:avLst/>
            </a:prstGeom>
            <a:ln w="76200" cap="sq" cmpd="thickThin">
              <a:solidFill>
                <a:srgbClr val="00B05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11" name="Bildobjekt 1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5194" y="4365688"/>
              <a:ext cx="1400400" cy="1400400"/>
            </a:xfrm>
            <a:prstGeom prst="rect">
              <a:avLst/>
            </a:prstGeom>
            <a:solidFill>
              <a:srgbClr val="FF0000"/>
            </a:solidFill>
            <a:ln w="76200">
              <a:solidFill>
                <a:srgbClr val="FF0000"/>
              </a:solidFill>
            </a:ln>
          </p:spPr>
        </p:pic>
        <p:pic>
          <p:nvPicPr>
            <p:cNvPr id="12" name="Bildobjekt 1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3738" y="4365688"/>
              <a:ext cx="1400400" cy="14004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13" name="textruta 12"/>
          <p:cNvSpPr txBox="1"/>
          <p:nvPr/>
        </p:nvSpPr>
        <p:spPr>
          <a:xfrm>
            <a:off x="5734097" y="2867761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97 %</a:t>
            </a:r>
          </a:p>
        </p:txBody>
      </p:sp>
      <p:sp>
        <p:nvSpPr>
          <p:cNvPr id="15" name="textruta 14"/>
          <p:cNvSpPr txBox="1"/>
          <p:nvPr/>
        </p:nvSpPr>
        <p:spPr>
          <a:xfrm>
            <a:off x="2118725" y="5912668"/>
            <a:ext cx="887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111 personer svarade ja.	3 personer svarade ibland.	       0 personer svarade nej.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6A48FB27-7754-77D2-532A-A28E53453303}"/>
              </a:ext>
            </a:extLst>
          </p:cNvPr>
          <p:cNvSpPr txBox="1"/>
          <p:nvPr/>
        </p:nvSpPr>
        <p:spPr>
          <a:xfrm>
            <a:off x="9777505" y="2879085"/>
            <a:ext cx="5867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3 %</a:t>
            </a:r>
          </a:p>
        </p:txBody>
      </p:sp>
    </p:spTree>
    <p:extLst>
      <p:ext uri="{BB962C8B-B14F-4D97-AF65-F5344CB8AC3E}">
        <p14:creationId xmlns:p14="http://schemas.microsoft.com/office/powerpoint/2010/main" val="833894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7247" y="550832"/>
            <a:ext cx="9333645" cy="1428969"/>
          </a:xfrm>
        </p:spPr>
        <p:txBody>
          <a:bodyPr>
            <a:noAutofit/>
          </a:bodyPr>
          <a:lstStyle/>
          <a:p>
            <a:r>
              <a:rPr lang="sv-SE" sz="3600" dirty="0"/>
              <a:t>4. Pratar dina boendestödjare med dig så att du förstår vad de menar?</a:t>
            </a:r>
          </a:p>
        </p:txBody>
      </p:sp>
      <p:pic>
        <p:nvPicPr>
          <p:cNvPr id="8" name="Bildobjekt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7700" y="3408769"/>
            <a:ext cx="1425367" cy="1449200"/>
          </a:xfrm>
          <a:prstGeom prst="rect">
            <a:avLst/>
          </a:prstGeom>
        </p:spPr>
      </p:pic>
      <p:pic>
        <p:nvPicPr>
          <p:cNvPr id="9" name="Bildobjekt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3317" y="3429000"/>
            <a:ext cx="1425366" cy="1449200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8933" y="3429000"/>
            <a:ext cx="1449200" cy="1449200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07" y="531782"/>
            <a:ext cx="1428969" cy="1428969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549427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64e65243-bef9-4259-8619-51e3a95c2bda" ContentTypeId="0x01010014C161E3C3264BA3980D06ED6D0A275D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Kommundokument" ma:contentTypeID="0x01010014C161E3C3264BA3980D06ED6D0A275D00A2506F0D647E3C4E8D09CD67DEFEAA70" ma:contentTypeVersion="0" ma:contentTypeDescription="Dokument med kommunövergripande kolumner" ma:contentTypeScope="" ma:versionID="21648059d2806b813ee2c99fb282b3de">
  <xsd:schema xmlns:xsd="http://www.w3.org/2001/XMLSchema" xmlns:xs="http://www.w3.org/2001/XMLSchema" xmlns:p="http://schemas.microsoft.com/office/2006/metadata/properties" xmlns:ns2="0f81eedc-be6b-4730-a4e1-b084e5d6b295" xmlns:ns3="4ebe6cbf-c613-4d5a-80aa-b7c2c292926e" xmlns:ns4="AB4A55EA-A779-468F-8F95-44B0B18F4DAA" targetNamespace="http://schemas.microsoft.com/office/2006/metadata/properties" ma:root="true" ma:fieldsID="33154431d0930428c789b042408359ac" ns2:_="" ns3:_="" ns4:_="">
    <xsd:import namespace="0f81eedc-be6b-4730-a4e1-b084e5d6b295"/>
    <xsd:import namespace="4ebe6cbf-c613-4d5a-80aa-b7c2c292926e"/>
    <xsd:import namespace="AB4A55EA-A779-468F-8F95-44B0B18F4DAA"/>
    <xsd:element name="properties">
      <xsd:complexType>
        <xsd:sequence>
          <xsd:element name="documentManagement">
            <xsd:complexType>
              <xsd:all>
                <xsd:element ref="ns2:FSBeskrivning" minOccurs="0"/>
                <xsd:element ref="ns2:Diarienummer" minOccurs="0"/>
                <xsd:element ref="ns2:Ansvarig"/>
                <xsd:element ref="ns2:BeslutTagetAv" minOccurs="0"/>
                <xsd:element ref="ns2:Beslutsdatum" minOccurs="0"/>
                <xsd:element ref="ns2:Lagstadgad" minOccurs="0"/>
                <xsd:element ref="ns2:Arkiverat" minOccurs="0"/>
                <xsd:element ref="ns2:FSDocumentType"/>
                <xsd:element ref="ns3:OrganisationsenhetTaxHTField0" minOccurs="0"/>
                <xsd:element ref="ns3:TaxCatchAll" minOccurs="0"/>
                <xsd:element ref="ns3:TaxCatchAllLabel" minOccurs="0"/>
                <xsd:element ref="ns4:ArendeNumm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81eedc-be6b-4730-a4e1-b084e5d6b295" elementFormDefault="qualified">
    <xsd:import namespace="http://schemas.microsoft.com/office/2006/documentManagement/types"/>
    <xsd:import namespace="http://schemas.microsoft.com/office/infopath/2007/PartnerControls"/>
    <xsd:element name="FSBeskrivning" ma:index="8" nillable="true" ma:displayName="Beskrivning" ma:internalName="FSBeskrivning">
      <xsd:simpleType>
        <xsd:restriction base="dms:Text"/>
      </xsd:simpleType>
    </xsd:element>
    <xsd:element name="Diarienummer" ma:index="9" nillable="true" ma:displayName="Diarienummer" ma:internalName="Diarienummer" ma:readOnly="false">
      <xsd:simpleType>
        <xsd:restriction base="dms:Text"/>
      </xsd:simpleType>
    </xsd:element>
    <xsd:element name="Ansvarig" ma:index="10" ma:displayName="Ansvarig funktion" ma:internalName="Ansvarig">
      <xsd:simpleType>
        <xsd:restriction base="dms:Text"/>
      </xsd:simpleType>
    </xsd:element>
    <xsd:element name="BeslutTagetAv" ma:index="11" nillable="true" ma:displayName="Beslut taget av" ma:internalName="BeslutTagetAv">
      <xsd:simpleType>
        <xsd:restriction base="dms:Choice">
          <xsd:enumeration value="Förvaltningsledning"/>
          <xsd:enumeration value="Kommunfullmäktige"/>
          <xsd:enumeration value="Kommunens ledningsgrupp"/>
          <xsd:enumeration value="Kommunstyrelsen"/>
          <xsd:enumeration value="Nämnder"/>
        </xsd:restriction>
      </xsd:simpleType>
    </xsd:element>
    <xsd:element name="Beslutsdatum" ma:index="12" nillable="true" ma:displayName="Beslutsdatum" ma:format="DateOnly" ma:internalName="Beslutsdatum">
      <xsd:simpleType>
        <xsd:restriction base="dms:DateTime"/>
      </xsd:simpleType>
    </xsd:element>
    <xsd:element name="Lagstadgad" ma:index="13" nillable="true" ma:displayName="Lagstadgad" ma:default="0" ma:internalName="Lagstadgad">
      <xsd:simpleType>
        <xsd:restriction base="dms:Boolean"/>
      </xsd:simpleType>
    </xsd:element>
    <xsd:element name="Arkiverat" ma:index="14" nillable="true" ma:displayName="Arkiverat" ma:default="0" ma:internalName="Arkiverat">
      <xsd:simpleType>
        <xsd:restriction base="dms:Boolean"/>
      </xsd:simpleType>
    </xsd:element>
    <xsd:element name="FSDocumentType" ma:index="15" ma:displayName="Dokumenttyp" ma:format="Dropdown" ma:internalName="FSDocumentType" ma:readOnly="false">
      <xsd:simpleType>
        <xsd:restriction base="dms:Choice">
          <xsd:enumeration value="administrativa styrdokument"/>
          <xsd:enumeration value="avtal"/>
          <xsd:enumeration value="beslut"/>
          <xsd:enumeration value="beslutsunderlag"/>
          <xsd:enumeration value="bilaga"/>
          <xsd:enumeration value="blankett"/>
          <xsd:enumeration value="bokslut"/>
          <xsd:enumeration value="broschyr"/>
          <xsd:enumeration value="bildmallar"/>
          <xsd:enumeration value="checklista"/>
          <xsd:enumeration value="deklaration"/>
          <xsd:enumeration value="delegationsordning"/>
          <xsd:enumeration value="handlingsplan"/>
          <xsd:enumeration value="illustration"/>
          <xsd:enumeration value="informationsblad"/>
          <xsd:enumeration value="instruktioner"/>
          <xsd:enumeration value="kallelse"/>
          <xsd:enumeration value="kontoplan"/>
          <xsd:enumeration value="lista"/>
          <xsd:enumeration value="logotyper"/>
          <xsd:enumeration value="mall"/>
          <xsd:enumeration value="minnesanteckningar"/>
          <xsd:enumeration value="policy"/>
          <xsd:enumeration value="presentation"/>
          <xsd:enumeration value="program och planer"/>
          <xsd:enumeration value="projektdokument"/>
          <xsd:enumeration value="protokoll"/>
          <xsd:enumeration value="rapport"/>
          <xsd:enumeration value="redovisande"/>
          <xsd:enumeration value="referenskoder"/>
          <xsd:enumeration value="schema"/>
          <xsd:enumeration value="styrande"/>
          <xsd:enumeration value="tjänst"/>
          <xsd:enumeration value="utbildningsmaterial"/>
          <xsd:enumeration value="verksamhetsberättels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be6cbf-c613-4d5a-80aa-b7c2c292926e" elementFormDefault="qualified">
    <xsd:import namespace="http://schemas.microsoft.com/office/2006/documentManagement/types"/>
    <xsd:import namespace="http://schemas.microsoft.com/office/infopath/2007/PartnerControls"/>
    <xsd:element name="OrganisationsenhetTaxHTField0" ma:index="16" ma:taxonomy="true" ma:internalName="OrganisationsenhetTaxHTField0" ma:taxonomyFieldName="Organisationsenhet" ma:displayName="Organisationsenhet" ma:default="1;#Karlskrona Kommun|5babc4c4-6179-4934-a4fd-f551dc31c229" ma:fieldId="{7be3998b-fea8-4364-9441-3a42e78fb8de}" ma:sspId="64e65243-bef9-4259-8619-51e3a95c2bda" ma:termSetId="cb9bbfb9-3245-46e1-8f40-4eb5d61b2e9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7" nillable="true" ma:displayName="Global taxonomikolumn" ma:hidden="true" ma:list="{0b54300b-a8ab-4a86-a07e-5f8b65b8fc8e}" ma:internalName="TaxCatchAll" ma:showField="CatchAllData" ma:web="0f81eedc-be6b-4730-a4e1-b084e5d6b2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8" nillable="true" ma:displayName="Global taxonomikolumn1" ma:hidden="true" ma:list="{0b54300b-a8ab-4a86-a07e-5f8b65b8fc8e}" ma:internalName="TaxCatchAllLabel" ma:readOnly="true" ma:showField="CatchAllDataLabel" ma:web="0f81eedc-be6b-4730-a4e1-b084e5d6b2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4A55EA-A779-468F-8F95-44B0B18F4DAA" elementFormDefault="qualified">
    <xsd:import namespace="http://schemas.microsoft.com/office/2006/documentManagement/types"/>
    <xsd:import namespace="http://schemas.microsoft.com/office/infopath/2007/PartnerControls"/>
    <xsd:element name="ArendeNummer" ma:index="20" nillable="true" ma:displayName="Ärendenummer" ma:internalName="ArendeNummer">
      <xsd:simpleType>
        <xsd:restriction base="dms:Number">
          <xsd:maxInclusive value="30"/>
          <xsd:minInclusive value="1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ebe6cbf-c613-4d5a-80aa-b7c2c292926e">
      <Value>2</Value>
    </TaxCatchAll>
    <OrganisationsenhetTaxHTField0 xmlns="4ebe6cbf-c613-4d5a-80aa-b7c2c292926e">
      <Terms xmlns="http://schemas.microsoft.com/office/infopath/2007/PartnerControls">
        <TermInfo xmlns="http://schemas.microsoft.com/office/infopath/2007/PartnerControls">
          <TermName xmlns="http://schemas.microsoft.com/office/infopath/2007/PartnerControls">Karlskrona</TermName>
          <TermId xmlns="http://schemas.microsoft.com/office/infopath/2007/PartnerControls">d69da3bc-8cea-48f4-bd86-929fbed51e91</TermId>
        </TermInfo>
      </Terms>
    </OrganisationsenhetTaxHTField0>
    <Ansvarig xmlns="0f81eedc-be6b-4730-a4e1-b084e5d6b295">KSS</Ansvarig>
    <BeslutTagetAv xmlns="0f81eedc-be6b-4730-a4e1-b084e5d6b295" xsi:nil="true"/>
    <FSBeskrivning xmlns="0f81eedc-be6b-4730-a4e1-b084e5d6b295" xsi:nil="true"/>
    <Lagstadgad xmlns="0f81eedc-be6b-4730-a4e1-b084e5d6b295">false</Lagstadgad>
    <Arkiverat xmlns="0f81eedc-be6b-4730-a4e1-b084e5d6b295">false</Arkiverat>
    <ArendeNummer xmlns="AB4A55EA-A779-468F-8F95-44B0B18F4DAA" xsi:nil="true"/>
    <Diarienummer xmlns="0f81eedc-be6b-4730-a4e1-b084e5d6b295" xsi:nil="true"/>
    <Beslutsdatum xmlns="0f81eedc-be6b-4730-a4e1-b084e5d6b295" xsi:nil="true"/>
    <FSDocumentType xmlns="0f81eedc-be6b-4730-a4e1-b084e5d6b295">redovisande</FSDocumentType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FAD57D-2C84-4C94-B371-FA89F674B9AB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364F8985-1874-45E1-AD8D-C10C1F85D9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81eedc-be6b-4730-a4e1-b084e5d6b295"/>
    <ds:schemaRef ds:uri="4ebe6cbf-c613-4d5a-80aa-b7c2c292926e"/>
    <ds:schemaRef ds:uri="AB4A55EA-A779-468F-8F95-44B0B18F4D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2656056-A98C-4D1B-BE2D-FDA99F04CC00}">
  <ds:schemaRefs>
    <ds:schemaRef ds:uri="http://schemas.microsoft.com/office/2006/documentManagement/types"/>
    <ds:schemaRef ds:uri="http://schemas.openxmlformats.org/package/2006/metadata/core-properties"/>
    <ds:schemaRef ds:uri="4ebe6cbf-c613-4d5a-80aa-b7c2c292926e"/>
    <ds:schemaRef ds:uri="http://purl.org/dc/elements/1.1/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purl.org/dc/terms/"/>
    <ds:schemaRef ds:uri="AB4A55EA-A779-468F-8F95-44B0B18F4DAA"/>
    <ds:schemaRef ds:uri="0f81eedc-be6b-4730-a4e1-b084e5d6b295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AF607EE1-BC80-4561-9CFA-435042D1986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367</Words>
  <Application>Microsoft Office PowerPoint</Application>
  <PresentationFormat>Bredbild</PresentationFormat>
  <Paragraphs>65</Paragraphs>
  <Slides>18</Slides>
  <Notes>13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Office-tema</vt:lpstr>
      <vt:lpstr>Återkoppling Nationella brukarundersökningen 2022</vt:lpstr>
      <vt:lpstr>PowerPoint-presentation</vt:lpstr>
      <vt:lpstr>1. Låter dina boendestödjare dig bestämma  om saker som är viktiga för dig?</vt:lpstr>
      <vt:lpstr>118 personer svarade.</vt:lpstr>
      <vt:lpstr>2. Får du den hjälp du vill ha av dina boendestödjare?</vt:lpstr>
      <vt:lpstr>118 personer svarade.</vt:lpstr>
      <vt:lpstr>3. Bryr sig dina boendestödjare om dig?</vt:lpstr>
      <vt:lpstr>114 personer svarade.</vt:lpstr>
      <vt:lpstr>4. Pratar dina boendestödjare med dig så att du förstår vad de menar?</vt:lpstr>
      <vt:lpstr>115 personer svarade.</vt:lpstr>
      <vt:lpstr>5. Förstår dina boendestödjare vad du säger?</vt:lpstr>
      <vt:lpstr>113 personer svarade.  </vt:lpstr>
      <vt:lpstr>6. Känner du dig trygg med dina boendestödjare?</vt:lpstr>
      <vt:lpstr>117 personer svarade.</vt:lpstr>
      <vt:lpstr>7. Vet du vem du ska prata med om något med ditt boendestöd är dåligt? </vt:lpstr>
      <vt:lpstr>115 personer svarade. </vt:lpstr>
      <vt:lpstr>8. Trivs du med dina boendestödjare?</vt:lpstr>
      <vt:lpstr>117 personer svarade. </vt:lpstr>
    </vt:vector>
  </TitlesOfParts>
  <Company>Karlskrona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Therese Widerberg</dc:creator>
  <cp:lastModifiedBy>Lina Smith</cp:lastModifiedBy>
  <cp:revision>17</cp:revision>
  <dcterms:created xsi:type="dcterms:W3CDTF">2020-02-06T09:26:42Z</dcterms:created>
  <dcterms:modified xsi:type="dcterms:W3CDTF">2023-02-07T08:34:05Z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0x01010014C161E3C3264BA3980D06ED6D0A275D00A2506F0D647E3C4E8D09CD67DEFEAA70</vt:lpwstr>
  </property>
  <property fmtid="{D5CDD505-2E9C-101B-9397-08002B2CF9AE}" pid="3" name="Organisationsenhet">
    <vt:lpwstr>2;#Karlskrona|d69da3bc-8cea-48f4-bd86-929fbed51e91</vt:lpwstr>
  </property>
</Properties>
</file>