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7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26"/>
  </p:notesMasterIdLst>
  <p:sldIdLst>
    <p:sldId id="257" r:id="rId6"/>
    <p:sldId id="279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67" d="100"/>
          <a:sy n="67" d="100"/>
        </p:scale>
        <p:origin x="45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5.7516339869281043E-2"/>
          <c:w val="0.99999999999999989"/>
          <c:h val="0.88496732026143787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'1 Får du bestämma om saker'!$A$1</c:f>
              <c:strCache>
                <c:ptCount val="1"/>
                <c:pt idx="0">
                  <c:v>Ja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131-47C5-9BCA-922AD1E1EF40}"/>
              </c:ext>
            </c:extLst>
          </c:dPt>
          <c:val>
            <c:numRef>
              <c:f>'1 Får du bestämma om saker'!$B$1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131-47C5-9BCA-922AD1E1EF40}"/>
            </c:ext>
          </c:extLst>
        </c:ser>
        <c:ser>
          <c:idx val="1"/>
          <c:order val="1"/>
          <c:tx>
            <c:strRef>
              <c:f>'1 Får du bestämma om saker'!$A$2</c:f>
              <c:strCache>
                <c:ptCount val="1"/>
                <c:pt idx="0">
                  <c:v>Ibland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val>
            <c:numRef>
              <c:f>'1 Får du bestämma om saker'!$B$2</c:f>
              <c:numCache>
                <c:formatCode>General</c:formatCode>
                <c:ptCount val="1"/>
                <c:pt idx="0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131-47C5-9BCA-922AD1E1EF40}"/>
            </c:ext>
          </c:extLst>
        </c:ser>
        <c:ser>
          <c:idx val="2"/>
          <c:order val="2"/>
          <c:tx>
            <c:strRef>
              <c:f>'1 Får du bestämma om saker'!$A$3</c:f>
              <c:strCache>
                <c:ptCount val="1"/>
                <c:pt idx="0">
                  <c:v>Nej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val>
            <c:numRef>
              <c:f>'1 Får du bestämma om saker'!$B$3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131-47C5-9BCA-922AD1E1EF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60709520"/>
        <c:axId val="360709192"/>
      </c:barChart>
      <c:catAx>
        <c:axId val="36070952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60709192"/>
        <c:crosses val="autoZero"/>
        <c:auto val="1"/>
        <c:lblAlgn val="ctr"/>
        <c:lblOffset val="100"/>
        <c:noMultiLvlLbl val="0"/>
      </c:catAx>
      <c:valAx>
        <c:axId val="360709192"/>
        <c:scaling>
          <c:orientation val="minMax"/>
          <c:min val="0"/>
        </c:scaling>
        <c:delete val="1"/>
        <c:axPos val="b"/>
        <c:numFmt formatCode="General" sourceLinked="1"/>
        <c:majorTickMark val="out"/>
        <c:minorTickMark val="none"/>
        <c:tickLblPos val="nextTo"/>
        <c:crossAx val="3607095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5.0925925925925923E-2"/>
          <c:w val="0.99818695958547332"/>
          <c:h val="0.89814814814814814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'2 Får du den hjälp'!$A$1</c:f>
              <c:strCache>
                <c:ptCount val="1"/>
                <c:pt idx="0">
                  <c:v>Ja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966-4130-BD64-ECB71D6BB5E3}"/>
              </c:ext>
            </c:extLst>
          </c:dPt>
          <c:val>
            <c:numRef>
              <c:f>'2 Får du den hjälp'!$B$1</c:f>
              <c:numCache>
                <c:formatCode>General</c:formatCode>
                <c:ptCount val="1"/>
                <c:pt idx="0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966-4130-BD64-ECB71D6BB5E3}"/>
            </c:ext>
          </c:extLst>
        </c:ser>
        <c:ser>
          <c:idx val="1"/>
          <c:order val="1"/>
          <c:tx>
            <c:strRef>
              <c:f>'2 Får du den hjälp'!$A$2</c:f>
              <c:strCache>
                <c:ptCount val="1"/>
                <c:pt idx="0">
                  <c:v>Ibland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val>
            <c:numRef>
              <c:f>'2 Får du den hjälp'!$B$2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966-4130-BD64-ECB71D6BB5E3}"/>
            </c:ext>
          </c:extLst>
        </c:ser>
        <c:ser>
          <c:idx val="2"/>
          <c:order val="2"/>
          <c:tx>
            <c:strRef>
              <c:f>'2 Får du den hjälp'!$A$3</c:f>
              <c:strCache>
                <c:ptCount val="1"/>
                <c:pt idx="0">
                  <c:v>Nej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val>
            <c:numRef>
              <c:f>'2 Får du den hjälp'!$B$3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966-4130-BD64-ECB71D6BB5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55092136"/>
        <c:axId val="355092792"/>
      </c:barChart>
      <c:catAx>
        <c:axId val="35509213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55092792"/>
        <c:crosses val="autoZero"/>
        <c:auto val="1"/>
        <c:lblAlgn val="ctr"/>
        <c:lblOffset val="100"/>
        <c:noMultiLvlLbl val="0"/>
      </c:catAx>
      <c:valAx>
        <c:axId val="355092792"/>
        <c:scaling>
          <c:orientation val="minMax"/>
          <c:min val="0"/>
        </c:scaling>
        <c:delete val="1"/>
        <c:axPos val="b"/>
        <c:numFmt formatCode="General" sourceLinked="1"/>
        <c:majorTickMark val="out"/>
        <c:minorTickMark val="none"/>
        <c:tickLblPos val="nextTo"/>
        <c:crossAx val="3550921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5.0925925925925923E-2"/>
          <c:w val="1"/>
          <c:h val="0.89814814814814814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'3 Bryr sig personalen hemma'!$A$1</c:f>
              <c:strCache>
                <c:ptCount val="1"/>
                <c:pt idx="0">
                  <c:v>Ja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val>
            <c:numRef>
              <c:f>'3 Bryr sig personalen hemma'!$B$1</c:f>
              <c:numCache>
                <c:formatCode>General</c:formatCode>
                <c:ptCount val="1"/>
                <c:pt idx="0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B8-4535-A536-30416318B808}"/>
            </c:ext>
          </c:extLst>
        </c:ser>
        <c:ser>
          <c:idx val="1"/>
          <c:order val="1"/>
          <c:tx>
            <c:strRef>
              <c:f>'3 Bryr sig personalen hemma'!$A$2</c:f>
              <c:strCache>
                <c:ptCount val="1"/>
                <c:pt idx="0">
                  <c:v>Ibland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val>
            <c:numRef>
              <c:f>'3 Bryr sig personalen hemma'!$B$2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8B8-4535-A536-30416318B808}"/>
            </c:ext>
          </c:extLst>
        </c:ser>
        <c:ser>
          <c:idx val="2"/>
          <c:order val="2"/>
          <c:tx>
            <c:strRef>
              <c:f>'3 Bryr sig personalen hemma'!$A$3</c:f>
              <c:strCache>
                <c:ptCount val="1"/>
                <c:pt idx="0">
                  <c:v>Nej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val>
            <c:numRef>
              <c:f>'3 Bryr sig personalen hemma'!$B$3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8B8-4535-A536-30416318B8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30636056"/>
        <c:axId val="430639008"/>
      </c:barChart>
      <c:catAx>
        <c:axId val="43063605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430639008"/>
        <c:crosses val="autoZero"/>
        <c:auto val="1"/>
        <c:lblAlgn val="ctr"/>
        <c:lblOffset val="100"/>
        <c:noMultiLvlLbl val="0"/>
      </c:catAx>
      <c:valAx>
        <c:axId val="430639008"/>
        <c:scaling>
          <c:orientation val="minMax"/>
          <c:min val="0"/>
        </c:scaling>
        <c:delete val="1"/>
        <c:axPos val="b"/>
        <c:numFmt formatCode="General" sourceLinked="1"/>
        <c:majorTickMark val="out"/>
        <c:minorTickMark val="none"/>
        <c:tickLblPos val="nextTo"/>
        <c:crossAx val="4306360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019986888839077E-3"/>
          <c:y val="5.0925925925925923E-2"/>
          <c:w val="0.99839800131111611"/>
          <c:h val="0.89814814814814814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'4 Pratar personalen så du förs'!$A$1</c:f>
              <c:strCache>
                <c:ptCount val="1"/>
                <c:pt idx="0">
                  <c:v>Alla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val>
            <c:numRef>
              <c:f>'4 Pratar personalen så du förs'!$B$1</c:f>
              <c:numCache>
                <c:formatCode>General</c:formatCode>
                <c:ptCount val="1"/>
                <c:pt idx="0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4D-491F-8BBA-C5FD86BD789A}"/>
            </c:ext>
          </c:extLst>
        </c:ser>
        <c:ser>
          <c:idx val="1"/>
          <c:order val="1"/>
          <c:tx>
            <c:strRef>
              <c:f>'4 Pratar personalen så du förs'!$A$2</c:f>
              <c:strCache>
                <c:ptCount val="1"/>
                <c:pt idx="0">
                  <c:v>Några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val>
            <c:numRef>
              <c:f>'4 Pratar personalen så du förs'!$B$2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B4D-491F-8BBA-C5FD86BD789A}"/>
            </c:ext>
          </c:extLst>
        </c:ser>
        <c:ser>
          <c:idx val="2"/>
          <c:order val="2"/>
          <c:tx>
            <c:strRef>
              <c:f>'4 Pratar personalen så du förs'!$A$3</c:f>
              <c:strCache>
                <c:ptCount val="1"/>
                <c:pt idx="0">
                  <c:v>Ingen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val>
            <c:numRef>
              <c:f>'4 Pratar personalen så du förs'!$B$3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B4D-491F-8BBA-C5FD86BD78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60708864"/>
        <c:axId val="360711488"/>
      </c:barChart>
      <c:catAx>
        <c:axId val="36070886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60711488"/>
        <c:crosses val="autoZero"/>
        <c:auto val="1"/>
        <c:lblAlgn val="ctr"/>
        <c:lblOffset val="100"/>
        <c:noMultiLvlLbl val="0"/>
      </c:catAx>
      <c:valAx>
        <c:axId val="360711488"/>
        <c:scaling>
          <c:orientation val="minMax"/>
          <c:min val="0"/>
        </c:scaling>
        <c:delete val="1"/>
        <c:axPos val="b"/>
        <c:numFmt formatCode="General" sourceLinked="1"/>
        <c:majorTickMark val="out"/>
        <c:minorTickMark val="none"/>
        <c:tickLblPos val="nextTo"/>
        <c:crossAx val="360708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5.1825677267373381E-2"/>
          <c:w val="0.99999999999999989"/>
          <c:h val="0.89634864546525328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'5 Förstår personalen dig'!$A$1</c:f>
              <c:strCache>
                <c:ptCount val="1"/>
                <c:pt idx="0">
                  <c:v>Alla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val>
            <c:numRef>
              <c:f>'5 Förstår personalen dig'!$B$1</c:f>
              <c:numCache>
                <c:formatCode>General</c:formatCode>
                <c:ptCount val="1"/>
                <c:pt idx="0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17A-4456-B5D6-432150D97E46}"/>
            </c:ext>
          </c:extLst>
        </c:ser>
        <c:ser>
          <c:idx val="1"/>
          <c:order val="1"/>
          <c:tx>
            <c:strRef>
              <c:f>'5 Förstår personalen dig'!$A$2</c:f>
              <c:strCache>
                <c:ptCount val="1"/>
                <c:pt idx="0">
                  <c:v>Några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val>
            <c:numRef>
              <c:f>'5 Förstår personalen dig'!$B$2</c:f>
              <c:numCache>
                <c:formatCode>General</c:formatCode>
                <c:ptCount val="1"/>
                <c:pt idx="0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17A-4456-B5D6-432150D97E46}"/>
            </c:ext>
          </c:extLst>
        </c:ser>
        <c:ser>
          <c:idx val="2"/>
          <c:order val="2"/>
          <c:tx>
            <c:strRef>
              <c:f>'5 Förstår personalen dig'!$A$3</c:f>
              <c:strCache>
                <c:ptCount val="1"/>
                <c:pt idx="0">
                  <c:v>Ingen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17A-4456-B5D6-432150D97E46}"/>
              </c:ext>
            </c:extLst>
          </c:dPt>
          <c:val>
            <c:numRef>
              <c:f>'5 Förstår personalen dig'!$B$3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17A-4456-B5D6-432150D97E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27164872"/>
        <c:axId val="427162576"/>
      </c:barChart>
      <c:catAx>
        <c:axId val="42716487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427162576"/>
        <c:crosses val="autoZero"/>
        <c:auto val="1"/>
        <c:lblAlgn val="ctr"/>
        <c:lblOffset val="100"/>
        <c:noMultiLvlLbl val="0"/>
      </c:catAx>
      <c:valAx>
        <c:axId val="427162576"/>
        <c:scaling>
          <c:orientation val="minMax"/>
          <c:min val="0"/>
        </c:scaling>
        <c:delete val="1"/>
        <c:axPos val="b"/>
        <c:numFmt formatCode="General" sourceLinked="1"/>
        <c:majorTickMark val="out"/>
        <c:minorTickMark val="none"/>
        <c:tickLblPos val="nextTo"/>
        <c:crossAx val="4271648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5.8165548098434001E-2"/>
          <c:w val="1"/>
          <c:h val="0.9015659955257270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'6 Trygg med personalen'!$A$1</c:f>
              <c:strCache>
                <c:ptCount val="1"/>
                <c:pt idx="0">
                  <c:v>Alla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val>
            <c:numRef>
              <c:f>'6 Trygg med personalen'!$B$1</c:f>
              <c:numCache>
                <c:formatCode>General</c:formatCode>
                <c:ptCount val="1"/>
                <c:pt idx="0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9A-44C0-BBE1-9520729A1DA5}"/>
            </c:ext>
          </c:extLst>
        </c:ser>
        <c:ser>
          <c:idx val="1"/>
          <c:order val="1"/>
          <c:tx>
            <c:strRef>
              <c:f>'6 Trygg med personalen'!$A$2</c:f>
              <c:strCache>
                <c:ptCount val="1"/>
                <c:pt idx="0">
                  <c:v>Några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val>
            <c:numRef>
              <c:f>'6 Trygg med personalen'!$B$2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9A-44C0-BBE1-9520729A1DA5}"/>
            </c:ext>
          </c:extLst>
        </c:ser>
        <c:ser>
          <c:idx val="2"/>
          <c:order val="2"/>
          <c:tx>
            <c:strRef>
              <c:f>'6 Trygg med personalen'!$A$3</c:f>
              <c:strCache>
                <c:ptCount val="1"/>
                <c:pt idx="0">
                  <c:v>Ingen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val>
            <c:numRef>
              <c:f>'6 Trygg med personalen'!$B$3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29A-44C0-BBE1-9520729A1D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62305408"/>
        <c:axId val="362305736"/>
      </c:barChart>
      <c:catAx>
        <c:axId val="36230540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62305736"/>
        <c:crosses val="autoZero"/>
        <c:auto val="1"/>
        <c:lblAlgn val="ctr"/>
        <c:lblOffset val="100"/>
        <c:noMultiLvlLbl val="0"/>
      </c:catAx>
      <c:valAx>
        <c:axId val="362305736"/>
        <c:scaling>
          <c:orientation val="minMax"/>
          <c:min val="0"/>
        </c:scaling>
        <c:delete val="1"/>
        <c:axPos val="b"/>
        <c:numFmt formatCode="General" sourceLinked="1"/>
        <c:majorTickMark val="out"/>
        <c:minorTickMark val="none"/>
        <c:tickLblPos val="nextTo"/>
        <c:crossAx val="3623054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5.0925925925925923E-2"/>
          <c:w val="0.99999999999999989"/>
          <c:h val="0.89814814814814814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'7 Rädd för något hemma'!$A$1</c:f>
              <c:strCache>
                <c:ptCount val="1"/>
                <c:pt idx="0">
                  <c:v>Aldrig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val>
            <c:numRef>
              <c:f>'7 Rädd för något hemma'!$B$1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5B-46F4-9EE7-9A466AD71C52}"/>
            </c:ext>
          </c:extLst>
        </c:ser>
        <c:ser>
          <c:idx val="1"/>
          <c:order val="1"/>
          <c:tx>
            <c:strRef>
              <c:f>'7 Rädd för något hemma'!$A$2</c:f>
              <c:strCache>
                <c:ptCount val="1"/>
                <c:pt idx="0">
                  <c:v>Ibland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val>
            <c:numRef>
              <c:f>'7 Rädd för något hemma'!$B$2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65B-46F4-9EE7-9A466AD71C52}"/>
            </c:ext>
          </c:extLst>
        </c:ser>
        <c:ser>
          <c:idx val="2"/>
          <c:order val="2"/>
          <c:tx>
            <c:strRef>
              <c:f>'7 Rädd för något hemma'!$A$3</c:f>
              <c:strCache>
                <c:ptCount val="1"/>
                <c:pt idx="0">
                  <c:v>Ofta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val>
            <c:numRef>
              <c:f>'7 Rädd för något hemma'!$B$3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65B-46F4-9EE7-9A466AD71C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50359920"/>
        <c:axId val="350364512"/>
      </c:barChart>
      <c:catAx>
        <c:axId val="35035992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50364512"/>
        <c:crosses val="autoZero"/>
        <c:auto val="1"/>
        <c:lblAlgn val="ctr"/>
        <c:lblOffset val="100"/>
        <c:noMultiLvlLbl val="0"/>
      </c:catAx>
      <c:valAx>
        <c:axId val="350364512"/>
        <c:scaling>
          <c:orientation val="minMax"/>
          <c:min val="0"/>
        </c:scaling>
        <c:delete val="1"/>
        <c:axPos val="b"/>
        <c:numFmt formatCode="General" sourceLinked="1"/>
        <c:majorTickMark val="out"/>
        <c:minorTickMark val="none"/>
        <c:tickLblPos val="nextTo"/>
        <c:crossAx val="3503599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5.0925925925925923E-2"/>
          <c:w val="1"/>
          <c:h val="0.89814814814814814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'8 Vet du vem du ska prata med'!$A$1</c:f>
              <c:strCache>
                <c:ptCount val="1"/>
                <c:pt idx="0">
                  <c:v>Ja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val>
            <c:numRef>
              <c:f>'8 Vet du vem du ska prata med'!$B$1</c:f>
              <c:numCache>
                <c:formatCode>General</c:formatCode>
                <c:ptCount val="1"/>
                <c:pt idx="0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07C-4D2C-8DE8-E98AABE36B01}"/>
            </c:ext>
          </c:extLst>
        </c:ser>
        <c:ser>
          <c:idx val="1"/>
          <c:order val="1"/>
          <c:tx>
            <c:strRef>
              <c:f>'8 Vet du vem du ska prata med'!$A$2</c:f>
              <c:strCache>
                <c:ptCount val="1"/>
                <c:pt idx="0">
                  <c:v>Nej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val>
            <c:numRef>
              <c:f>'8 Vet du vem du ska prata med'!$B$2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07C-4D2C-8DE8-E98AABE36B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72851120"/>
        <c:axId val="472850464"/>
      </c:barChart>
      <c:catAx>
        <c:axId val="47285112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472850464"/>
        <c:crosses val="autoZero"/>
        <c:auto val="1"/>
        <c:lblAlgn val="ctr"/>
        <c:lblOffset val="100"/>
        <c:noMultiLvlLbl val="0"/>
      </c:catAx>
      <c:valAx>
        <c:axId val="472850464"/>
        <c:scaling>
          <c:orientation val="minMax"/>
          <c:min val="0"/>
        </c:scaling>
        <c:delete val="1"/>
        <c:axPos val="b"/>
        <c:numFmt formatCode="General" sourceLinked="1"/>
        <c:majorTickMark val="out"/>
        <c:minorTickMark val="none"/>
        <c:tickLblPos val="nextTo"/>
        <c:crossAx val="4728511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9202864208237235E-4"/>
          <c:y val="3.5555555555555556E-2"/>
          <c:w val="0.99960797135791746"/>
          <c:h val="0.9022222222222222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'9 Trivs du hemma'!$A$1</c:f>
              <c:strCache>
                <c:ptCount val="1"/>
                <c:pt idx="0">
                  <c:v>Ja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val>
            <c:numRef>
              <c:f>'9 Trivs du hemma'!$B$1</c:f>
              <c:numCache>
                <c:formatCode>General</c:formatCode>
                <c:ptCount val="1"/>
                <c:pt idx="0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3F-43E5-86C4-3CD9E2A3B000}"/>
            </c:ext>
          </c:extLst>
        </c:ser>
        <c:ser>
          <c:idx val="1"/>
          <c:order val="1"/>
          <c:tx>
            <c:strRef>
              <c:f>'9 Trivs du hemma'!$A$2</c:f>
              <c:strCache>
                <c:ptCount val="1"/>
                <c:pt idx="0">
                  <c:v>Ibland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val>
            <c:numRef>
              <c:f>'9 Trivs du hemma'!$B$2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93F-43E5-86C4-3CD9E2A3B000}"/>
            </c:ext>
          </c:extLst>
        </c:ser>
        <c:ser>
          <c:idx val="2"/>
          <c:order val="2"/>
          <c:tx>
            <c:strRef>
              <c:f>'9 Trivs du hemma'!$A$3</c:f>
              <c:strCache>
                <c:ptCount val="1"/>
                <c:pt idx="0">
                  <c:v>Nej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val>
            <c:numRef>
              <c:f>'9 Trivs du hemma'!$B$3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93F-43E5-86C4-3CD9E2A3B0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29777944"/>
        <c:axId val="425516056"/>
      </c:barChart>
      <c:catAx>
        <c:axId val="42977794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425516056"/>
        <c:crosses val="autoZero"/>
        <c:auto val="1"/>
        <c:lblAlgn val="ctr"/>
        <c:lblOffset val="100"/>
        <c:noMultiLvlLbl val="0"/>
      </c:catAx>
      <c:valAx>
        <c:axId val="425516056"/>
        <c:scaling>
          <c:orientation val="minMax"/>
          <c:min val="0"/>
        </c:scaling>
        <c:delete val="1"/>
        <c:axPos val="b"/>
        <c:numFmt formatCode="General" sourceLinked="1"/>
        <c:majorTickMark val="out"/>
        <c:minorTickMark val="none"/>
        <c:tickLblPos val="nextTo"/>
        <c:crossAx val="4297779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FD602E-11D5-4271-AF71-872539C1ED25}" type="datetimeFigureOut">
              <a:rPr lang="sv-SE" smtClean="0"/>
              <a:t>2023-02-07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8AA75C-8FEE-4ED1-88D3-DB62741310B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9395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BB29-7811-4246-9154-CC515A529F88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62852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BB29-7811-4246-9154-CC515A529F88}" type="slidenum">
              <a:rPr lang="sv-SE" smtClean="0"/>
              <a:t>17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393511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BB29-7811-4246-9154-CC515A529F88}" type="slidenum">
              <a:rPr lang="sv-SE" smtClean="0"/>
              <a:t>18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112752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baseline="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BB29-7811-4246-9154-CC515A529F88}" type="slidenum">
              <a:rPr lang="sv-SE" smtClean="0"/>
              <a:t>19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557494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BB29-7811-4246-9154-CC515A529F88}" type="slidenum">
              <a:rPr lang="sv-SE" smtClean="0"/>
              <a:t>20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82129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BB29-7811-4246-9154-CC515A529F88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025198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BB29-7811-4246-9154-CC515A529F88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443088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BB29-7811-4246-9154-CC515A529F88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110844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BB29-7811-4246-9154-CC515A529F88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342192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BB29-7811-4246-9154-CC515A529F88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61117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BB29-7811-4246-9154-CC515A529F88}" type="slidenum">
              <a:rPr lang="sv-SE" smtClean="0"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357516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Denna fråga saknas</a:t>
            </a:r>
            <a:r>
              <a:rPr lang="sv-SE" baseline="0" dirty="0"/>
              <a:t> i </a:t>
            </a:r>
            <a:r>
              <a:rPr lang="sv-SE" dirty="0"/>
              <a:t>enkäten</a:t>
            </a:r>
            <a:r>
              <a:rPr lang="sv-SE" baseline="0" dirty="0"/>
              <a:t> för Boendestöd SOL.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BB29-7811-4246-9154-CC515A529F88}" type="slidenum">
              <a:rPr lang="sv-SE" smtClean="0"/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604500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BB29-7811-4246-9154-CC515A529F88}" type="slidenum">
              <a:rPr lang="sv-SE" smtClean="0"/>
              <a:t>16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949584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A762-8C51-45AD-ACC5-F1EAAFED96EB}" type="datetimeFigureOut">
              <a:rPr lang="sv-SE" smtClean="0"/>
              <a:t>2023-02-07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000EB-B3FF-4564-85BF-67F6F89AAC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44595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A762-8C51-45AD-ACC5-F1EAAFED96EB}" type="datetimeFigureOut">
              <a:rPr lang="sv-SE" smtClean="0"/>
              <a:t>2023-02-07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000EB-B3FF-4564-85BF-67F6F89AAC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33126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A762-8C51-45AD-ACC5-F1EAAFED96EB}" type="datetimeFigureOut">
              <a:rPr lang="sv-SE" smtClean="0"/>
              <a:t>2023-02-07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000EB-B3FF-4564-85BF-67F6F89AAC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91305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A762-8C51-45AD-ACC5-F1EAAFED96EB}" type="datetimeFigureOut">
              <a:rPr lang="sv-SE" smtClean="0"/>
              <a:t>2023-02-07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000EB-B3FF-4564-85BF-67F6F89AAC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23106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A762-8C51-45AD-ACC5-F1EAAFED96EB}" type="datetimeFigureOut">
              <a:rPr lang="sv-SE" smtClean="0"/>
              <a:t>2023-02-07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000EB-B3FF-4564-85BF-67F6F89AAC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83493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A762-8C51-45AD-ACC5-F1EAAFED96EB}" type="datetimeFigureOut">
              <a:rPr lang="sv-SE" smtClean="0"/>
              <a:t>2023-02-07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000EB-B3FF-4564-85BF-67F6F89AAC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4830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A762-8C51-45AD-ACC5-F1EAAFED96EB}" type="datetimeFigureOut">
              <a:rPr lang="sv-SE" smtClean="0"/>
              <a:t>2023-02-07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000EB-B3FF-4564-85BF-67F6F89AAC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49163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A762-8C51-45AD-ACC5-F1EAAFED96EB}" type="datetimeFigureOut">
              <a:rPr lang="sv-SE" smtClean="0"/>
              <a:t>2023-02-07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000EB-B3FF-4564-85BF-67F6F89AAC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23883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A762-8C51-45AD-ACC5-F1EAAFED96EB}" type="datetimeFigureOut">
              <a:rPr lang="sv-SE" smtClean="0"/>
              <a:t>2023-02-07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000EB-B3FF-4564-85BF-67F6F89AAC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1973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A762-8C51-45AD-ACC5-F1EAAFED96EB}" type="datetimeFigureOut">
              <a:rPr lang="sv-SE" smtClean="0"/>
              <a:t>2023-02-07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000EB-B3FF-4564-85BF-67F6F89AAC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8348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A762-8C51-45AD-ACC5-F1EAAFED96EB}" type="datetimeFigureOut">
              <a:rPr lang="sv-SE" smtClean="0"/>
              <a:t>2023-02-07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000EB-B3FF-4564-85BF-67F6F89AAC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68175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23A762-8C51-45AD-ACC5-F1EAAFED96EB}" type="datetimeFigureOut">
              <a:rPr lang="sv-SE" smtClean="0"/>
              <a:t>2023-02-07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000EB-B3FF-4564-85BF-67F6F89AAC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68946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7" Type="http://schemas.openxmlformats.org/officeDocument/2006/relationships/image" Target="../media/image2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1.png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png"/><Relationship Id="rId5" Type="http://schemas.openxmlformats.org/officeDocument/2006/relationships/image" Target="../media/image21.png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7" Type="http://schemas.openxmlformats.org/officeDocument/2006/relationships/image" Target="../media/image2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7" Type="http://schemas.openxmlformats.org/officeDocument/2006/relationships/image" Target="../media/image3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9.png"/><Relationship Id="rId5" Type="http://schemas.openxmlformats.org/officeDocument/2006/relationships/image" Target="../media/image12.pn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png"/><Relationship Id="rId5" Type="http://schemas.openxmlformats.org/officeDocument/2006/relationships/image" Target="../media/image32.png"/><Relationship Id="rId4" Type="http://schemas.openxmlformats.org/officeDocument/2006/relationships/image" Target="../media/image1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Återkoppling Nationella brukarundersökningen 2022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271762"/>
          </a:xfrm>
        </p:spPr>
        <p:txBody>
          <a:bodyPr>
            <a:normAutofit/>
          </a:bodyPr>
          <a:lstStyle/>
          <a:p>
            <a:r>
              <a:rPr lang="sv-SE" dirty="0"/>
              <a:t>Resultat Karlskrona kommun </a:t>
            </a:r>
          </a:p>
          <a:p>
            <a:r>
              <a:rPr lang="sv-SE" dirty="0"/>
              <a:t>Boende med särskild service </a:t>
            </a:r>
            <a:r>
              <a:rPr lang="sv-SE" dirty="0" err="1"/>
              <a:t>SoL</a:t>
            </a:r>
            <a:endParaRPr lang="sv-SE" dirty="0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07" y="542443"/>
            <a:ext cx="1428969" cy="1428969"/>
          </a:xfrm>
          <a:prstGeom prst="rect">
            <a:avLst/>
          </a:prstGeom>
        </p:spPr>
      </p:pic>
      <p:pic>
        <p:nvPicPr>
          <p:cNvPr id="6" name="Bildobjekt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7687" y="4862945"/>
            <a:ext cx="1470743" cy="1470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984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Diagram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68142030"/>
              </p:ext>
            </p:extLst>
          </p:nvPr>
        </p:nvGraphicFramePr>
        <p:xfrm>
          <a:off x="2516697" y="2006457"/>
          <a:ext cx="7927597" cy="2171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Bildobjekt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276" y="575999"/>
            <a:ext cx="1381430" cy="1403803"/>
          </a:xfrm>
          <a:prstGeom prst="rect">
            <a:avLst/>
          </a:prstGeom>
        </p:spPr>
      </p:pic>
      <p:sp>
        <p:nvSpPr>
          <p:cNvPr id="7" name="Rubrik 7"/>
          <p:cNvSpPr>
            <a:spLocks noGrp="1"/>
          </p:cNvSpPr>
          <p:nvPr>
            <p:ph type="title"/>
          </p:nvPr>
        </p:nvSpPr>
        <p:spPr>
          <a:xfrm>
            <a:off x="2516697" y="575999"/>
            <a:ext cx="8168233" cy="1394805"/>
          </a:xfrm>
        </p:spPr>
        <p:txBody>
          <a:bodyPr>
            <a:normAutofit/>
          </a:bodyPr>
          <a:lstStyle/>
          <a:p>
            <a:r>
              <a:rPr lang="sv-SE" sz="3600" dirty="0"/>
              <a:t>18 personer svarade.</a:t>
            </a:r>
          </a:p>
        </p:txBody>
      </p:sp>
      <p:grpSp>
        <p:nvGrpSpPr>
          <p:cNvPr id="12" name="Grupp 11"/>
          <p:cNvGrpSpPr/>
          <p:nvPr/>
        </p:nvGrpSpPr>
        <p:grpSpPr>
          <a:xfrm>
            <a:off x="2775980" y="4177717"/>
            <a:ext cx="6640039" cy="1442907"/>
            <a:chOff x="2819670" y="3866842"/>
            <a:chExt cx="6121472" cy="1404000"/>
          </a:xfrm>
        </p:grpSpPr>
        <p:pic>
          <p:nvPicPr>
            <p:cNvPr id="13" name="Bildobjekt 12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19670" y="3866842"/>
              <a:ext cx="1404000" cy="1404000"/>
            </a:xfrm>
            <a:prstGeom prst="rect">
              <a:avLst/>
            </a:prstGeom>
            <a:ln w="76200">
              <a:solidFill>
                <a:srgbClr val="00B050"/>
              </a:solidFill>
            </a:ln>
          </p:spPr>
        </p:pic>
        <p:pic>
          <p:nvPicPr>
            <p:cNvPr id="14" name="Bildobjekt 13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37142" y="3866842"/>
              <a:ext cx="1404000" cy="1404000"/>
            </a:xfrm>
            <a:prstGeom prst="rect">
              <a:avLst/>
            </a:prstGeom>
            <a:ln w="76200">
              <a:solidFill>
                <a:srgbClr val="FF0000"/>
              </a:solidFill>
            </a:ln>
          </p:spPr>
        </p:pic>
        <p:pic>
          <p:nvPicPr>
            <p:cNvPr id="15" name="Bildobjekt 14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3619" y="3866842"/>
              <a:ext cx="1404000" cy="1404000"/>
            </a:xfrm>
            <a:prstGeom prst="rect">
              <a:avLst/>
            </a:prstGeom>
            <a:ln w="76200">
              <a:solidFill>
                <a:srgbClr val="FFFF00"/>
              </a:solidFill>
            </a:ln>
          </p:spPr>
        </p:pic>
      </p:grpSp>
      <p:sp>
        <p:nvSpPr>
          <p:cNvPr id="10" name="textruta 9"/>
          <p:cNvSpPr txBox="1"/>
          <p:nvPr/>
        </p:nvSpPr>
        <p:spPr>
          <a:xfrm>
            <a:off x="4424965" y="2865523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61 %</a:t>
            </a:r>
          </a:p>
        </p:txBody>
      </p:sp>
      <p:sp>
        <p:nvSpPr>
          <p:cNvPr id="11" name="textruta 10"/>
          <p:cNvSpPr txBox="1"/>
          <p:nvPr/>
        </p:nvSpPr>
        <p:spPr>
          <a:xfrm>
            <a:off x="7976053" y="2892860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39 %</a:t>
            </a:r>
          </a:p>
        </p:txBody>
      </p:sp>
      <p:sp>
        <p:nvSpPr>
          <p:cNvPr id="16" name="textruta 15"/>
          <p:cNvSpPr txBox="1"/>
          <p:nvPr/>
        </p:nvSpPr>
        <p:spPr>
          <a:xfrm>
            <a:off x="2125059" y="5912669"/>
            <a:ext cx="81682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11 personer svarade alla.	7 personer svarade några.	0 personer svarade ingen.</a:t>
            </a:r>
          </a:p>
        </p:txBody>
      </p:sp>
    </p:spTree>
    <p:extLst>
      <p:ext uri="{BB962C8B-B14F-4D97-AF65-F5344CB8AC3E}">
        <p14:creationId xmlns:p14="http://schemas.microsoft.com/office/powerpoint/2010/main" val="22644363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14121" y="571855"/>
            <a:ext cx="8626459" cy="1420580"/>
          </a:xfrm>
        </p:spPr>
        <p:txBody>
          <a:bodyPr>
            <a:normAutofit/>
          </a:bodyPr>
          <a:lstStyle/>
          <a:p>
            <a:r>
              <a:rPr lang="sv-SE" sz="3600" dirty="0"/>
              <a:t>5. Förstår personalen hemma vad du säger?</a:t>
            </a:r>
          </a:p>
        </p:txBody>
      </p:sp>
      <p:grpSp>
        <p:nvGrpSpPr>
          <p:cNvPr id="4" name="Grupp 3"/>
          <p:cNvGrpSpPr/>
          <p:nvPr/>
        </p:nvGrpSpPr>
        <p:grpSpPr>
          <a:xfrm>
            <a:off x="2514121" y="3429000"/>
            <a:ext cx="7907040" cy="1436567"/>
            <a:chOff x="2753942" y="2485935"/>
            <a:chExt cx="7907040" cy="1436567"/>
          </a:xfrm>
        </p:grpSpPr>
        <p:pic>
          <p:nvPicPr>
            <p:cNvPr id="13" name="Bildobjekt 12"/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89730" y="2485935"/>
              <a:ext cx="1436566" cy="1436566"/>
            </a:xfrm>
            <a:prstGeom prst="rect">
              <a:avLst/>
            </a:prstGeom>
          </p:spPr>
        </p:pic>
        <p:pic>
          <p:nvPicPr>
            <p:cNvPr id="3" name="Bildobjekt 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53942" y="2485935"/>
              <a:ext cx="1436567" cy="1436567"/>
            </a:xfrm>
            <a:prstGeom prst="rect">
              <a:avLst/>
            </a:prstGeom>
          </p:spPr>
        </p:pic>
        <p:pic>
          <p:nvPicPr>
            <p:cNvPr id="14" name="Bildobjekt 1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34853" y="2485935"/>
              <a:ext cx="1426129" cy="1420580"/>
            </a:xfrm>
            <a:prstGeom prst="rect">
              <a:avLst/>
            </a:prstGeom>
          </p:spPr>
        </p:pic>
        <p:pic>
          <p:nvPicPr>
            <p:cNvPr id="15" name="Bildobjekt 14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99067" y="2485935"/>
              <a:ext cx="1436566" cy="1436566"/>
            </a:xfrm>
            <a:prstGeom prst="rect">
              <a:avLst/>
            </a:prstGeom>
          </p:spPr>
        </p:pic>
      </p:grpSp>
      <p:pic>
        <p:nvPicPr>
          <p:cNvPr id="7" name="Bildobjekt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08" y="572964"/>
            <a:ext cx="1420580" cy="1420580"/>
          </a:xfrm>
          <a:prstGeom prst="rect">
            <a:avLst/>
          </a:prstGeom>
          <a:ln w="76200">
            <a:noFill/>
          </a:ln>
        </p:spPr>
      </p:pic>
    </p:spTree>
    <p:extLst>
      <p:ext uri="{BB962C8B-B14F-4D97-AF65-F5344CB8AC3E}">
        <p14:creationId xmlns:p14="http://schemas.microsoft.com/office/powerpoint/2010/main" val="20612436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Diagram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0017983"/>
              </p:ext>
            </p:extLst>
          </p:nvPr>
        </p:nvGraphicFramePr>
        <p:xfrm>
          <a:off x="2486826" y="2004969"/>
          <a:ext cx="7956135" cy="21308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5" name="Grupp 4"/>
          <p:cNvGrpSpPr/>
          <p:nvPr/>
        </p:nvGrpSpPr>
        <p:grpSpPr>
          <a:xfrm>
            <a:off x="2555946" y="4223181"/>
            <a:ext cx="7080108" cy="1414221"/>
            <a:chOff x="2819670" y="3866842"/>
            <a:chExt cx="6121472" cy="1404000"/>
          </a:xfrm>
        </p:grpSpPr>
        <p:pic>
          <p:nvPicPr>
            <p:cNvPr id="2" name="Bildobjekt 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19670" y="3866842"/>
              <a:ext cx="1404000" cy="1404000"/>
            </a:xfrm>
            <a:prstGeom prst="rect">
              <a:avLst/>
            </a:prstGeom>
            <a:ln w="76200">
              <a:solidFill>
                <a:srgbClr val="00B050"/>
              </a:solidFill>
            </a:ln>
          </p:spPr>
        </p:pic>
        <p:pic>
          <p:nvPicPr>
            <p:cNvPr id="3" name="Bildobjekt 2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37142" y="3866842"/>
              <a:ext cx="1404000" cy="1404000"/>
            </a:xfrm>
            <a:prstGeom prst="rect">
              <a:avLst/>
            </a:prstGeom>
            <a:ln w="76200">
              <a:solidFill>
                <a:srgbClr val="FF0000"/>
              </a:solidFill>
            </a:ln>
          </p:spPr>
        </p:pic>
        <p:pic>
          <p:nvPicPr>
            <p:cNvPr id="4" name="Bildobjekt 3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3619" y="3866842"/>
              <a:ext cx="1404000" cy="1404000"/>
            </a:xfrm>
            <a:prstGeom prst="rect">
              <a:avLst/>
            </a:prstGeom>
            <a:ln w="76200">
              <a:solidFill>
                <a:srgbClr val="FFFF00"/>
              </a:solidFill>
            </a:ln>
          </p:spPr>
        </p:pic>
      </p:grpSp>
      <p:pic>
        <p:nvPicPr>
          <p:cNvPr id="6" name="Bildobjekt 5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275" y="575998"/>
            <a:ext cx="1382764" cy="1437360"/>
          </a:xfrm>
          <a:prstGeom prst="rect">
            <a:avLst/>
          </a:prstGeom>
          <a:ln w="76200">
            <a:noFill/>
          </a:ln>
        </p:spPr>
      </p:pic>
      <p:sp>
        <p:nvSpPr>
          <p:cNvPr id="7" name="Rubrik 7"/>
          <p:cNvSpPr>
            <a:spLocks noGrp="1"/>
          </p:cNvSpPr>
          <p:nvPr>
            <p:ph type="title"/>
          </p:nvPr>
        </p:nvSpPr>
        <p:spPr>
          <a:xfrm>
            <a:off x="2486826" y="575998"/>
            <a:ext cx="7956135" cy="1409052"/>
          </a:xfrm>
        </p:spPr>
        <p:txBody>
          <a:bodyPr>
            <a:normAutofit/>
          </a:bodyPr>
          <a:lstStyle/>
          <a:p>
            <a:r>
              <a:rPr lang="sv-SE" sz="3600" dirty="0"/>
              <a:t>18 personer svarade.  </a:t>
            </a:r>
          </a:p>
        </p:txBody>
      </p:sp>
      <p:sp>
        <p:nvSpPr>
          <p:cNvPr id="9" name="textruta 8"/>
          <p:cNvSpPr txBox="1"/>
          <p:nvPr/>
        </p:nvSpPr>
        <p:spPr>
          <a:xfrm>
            <a:off x="3904875" y="2870315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50 %</a:t>
            </a:r>
          </a:p>
        </p:txBody>
      </p:sp>
      <p:sp>
        <p:nvSpPr>
          <p:cNvPr id="10" name="textruta 9"/>
          <p:cNvSpPr txBox="1"/>
          <p:nvPr/>
        </p:nvSpPr>
        <p:spPr>
          <a:xfrm>
            <a:off x="7358831" y="2870315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50 %</a:t>
            </a:r>
          </a:p>
        </p:txBody>
      </p:sp>
      <p:sp>
        <p:nvSpPr>
          <p:cNvPr id="11" name="textruta 10"/>
          <p:cNvSpPr txBox="1"/>
          <p:nvPr/>
        </p:nvSpPr>
        <p:spPr>
          <a:xfrm>
            <a:off x="2264636" y="5912670"/>
            <a:ext cx="8178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9 personer svarade alla.	9 personer svarade några.	0 personer svarade ingen</a:t>
            </a:r>
          </a:p>
        </p:txBody>
      </p:sp>
    </p:spTree>
    <p:extLst>
      <p:ext uri="{BB962C8B-B14F-4D97-AF65-F5344CB8AC3E}">
        <p14:creationId xmlns:p14="http://schemas.microsoft.com/office/powerpoint/2010/main" val="39721782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459346" y="570311"/>
            <a:ext cx="9440192" cy="1420581"/>
          </a:xfrm>
        </p:spPr>
        <p:txBody>
          <a:bodyPr>
            <a:normAutofit/>
          </a:bodyPr>
          <a:lstStyle/>
          <a:p>
            <a:r>
              <a:rPr lang="sv-SE" sz="3600" dirty="0"/>
              <a:t>6. Känner du dig trygg med personalen hemma?</a:t>
            </a:r>
          </a:p>
        </p:txBody>
      </p:sp>
      <p:grpSp>
        <p:nvGrpSpPr>
          <p:cNvPr id="3" name="Grupp 2"/>
          <p:cNvGrpSpPr/>
          <p:nvPr/>
        </p:nvGrpSpPr>
        <p:grpSpPr>
          <a:xfrm>
            <a:off x="2459346" y="3429000"/>
            <a:ext cx="7959780" cy="1449924"/>
            <a:chOff x="1717900" y="2915080"/>
            <a:chExt cx="7959780" cy="1449924"/>
          </a:xfrm>
        </p:grpSpPr>
        <p:pic>
          <p:nvPicPr>
            <p:cNvPr id="8" name="Bildobjekt 7"/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87852" y="2915080"/>
              <a:ext cx="1466702" cy="1420581"/>
            </a:xfrm>
            <a:prstGeom prst="rect">
              <a:avLst/>
            </a:prstGeom>
          </p:spPr>
        </p:pic>
        <p:pic>
          <p:nvPicPr>
            <p:cNvPr id="9" name="Bildobjekt 8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57804" y="2915080"/>
              <a:ext cx="1466702" cy="1420581"/>
            </a:xfrm>
            <a:prstGeom prst="rect">
              <a:avLst/>
            </a:prstGeom>
          </p:spPr>
        </p:pic>
        <p:pic>
          <p:nvPicPr>
            <p:cNvPr id="10" name="Bildobjekt 9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17900" y="2915080"/>
              <a:ext cx="1466702" cy="1449924"/>
            </a:xfrm>
            <a:prstGeom prst="rect">
              <a:avLst/>
            </a:prstGeom>
          </p:spPr>
        </p:pic>
        <p:pic>
          <p:nvPicPr>
            <p:cNvPr id="11" name="Bildobjekt 10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27756" y="2915080"/>
              <a:ext cx="1449924" cy="1449924"/>
            </a:xfrm>
            <a:prstGeom prst="rect">
              <a:avLst/>
            </a:prstGeom>
          </p:spPr>
        </p:pic>
      </p:grpSp>
      <p:pic>
        <p:nvPicPr>
          <p:cNvPr id="7" name="Bildobjekt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08" y="542444"/>
            <a:ext cx="1420580" cy="1420580"/>
          </a:xfrm>
          <a:prstGeom prst="rect">
            <a:avLst/>
          </a:prstGeom>
          <a:ln w="76200">
            <a:noFill/>
          </a:ln>
        </p:spPr>
      </p:pic>
    </p:spTree>
    <p:extLst>
      <p:ext uri="{BB962C8B-B14F-4D97-AF65-F5344CB8AC3E}">
        <p14:creationId xmlns:p14="http://schemas.microsoft.com/office/powerpoint/2010/main" val="33657854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Diagram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9202142"/>
              </p:ext>
            </p:extLst>
          </p:nvPr>
        </p:nvGraphicFramePr>
        <p:xfrm>
          <a:off x="2491530" y="1995169"/>
          <a:ext cx="7935986" cy="21643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Bildobjekt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497" y="575998"/>
            <a:ext cx="1414987" cy="1444338"/>
          </a:xfrm>
          <a:prstGeom prst="rect">
            <a:avLst/>
          </a:prstGeom>
          <a:ln w="76200">
            <a:noFill/>
          </a:ln>
        </p:spPr>
      </p:pic>
      <p:sp>
        <p:nvSpPr>
          <p:cNvPr id="7" name="Rubrik 7"/>
          <p:cNvSpPr>
            <a:spLocks noGrp="1"/>
          </p:cNvSpPr>
          <p:nvPr>
            <p:ph type="title"/>
          </p:nvPr>
        </p:nvSpPr>
        <p:spPr>
          <a:xfrm>
            <a:off x="2491530" y="575998"/>
            <a:ext cx="7935986" cy="1444338"/>
          </a:xfrm>
        </p:spPr>
        <p:txBody>
          <a:bodyPr>
            <a:normAutofit/>
          </a:bodyPr>
          <a:lstStyle/>
          <a:p>
            <a:r>
              <a:rPr lang="sv-SE" sz="3600" dirty="0"/>
              <a:t>18 personer svarade.</a:t>
            </a:r>
          </a:p>
        </p:txBody>
      </p:sp>
      <p:grpSp>
        <p:nvGrpSpPr>
          <p:cNvPr id="12" name="Grupp 11"/>
          <p:cNvGrpSpPr/>
          <p:nvPr/>
        </p:nvGrpSpPr>
        <p:grpSpPr>
          <a:xfrm>
            <a:off x="2538660" y="4201200"/>
            <a:ext cx="6487894" cy="1377494"/>
            <a:chOff x="2819670" y="3866842"/>
            <a:chExt cx="6121472" cy="1404000"/>
          </a:xfrm>
        </p:grpSpPr>
        <p:pic>
          <p:nvPicPr>
            <p:cNvPr id="13" name="Bildobjekt 12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19670" y="3866842"/>
              <a:ext cx="1404000" cy="1404000"/>
            </a:xfrm>
            <a:prstGeom prst="rect">
              <a:avLst/>
            </a:prstGeom>
            <a:ln w="76200">
              <a:solidFill>
                <a:srgbClr val="00B050"/>
              </a:solidFill>
            </a:ln>
          </p:spPr>
        </p:pic>
        <p:pic>
          <p:nvPicPr>
            <p:cNvPr id="14" name="Bildobjekt 13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37142" y="3866842"/>
              <a:ext cx="1404000" cy="1404000"/>
            </a:xfrm>
            <a:prstGeom prst="rect">
              <a:avLst/>
            </a:prstGeom>
            <a:ln w="76200">
              <a:solidFill>
                <a:srgbClr val="FF0000"/>
              </a:solidFill>
            </a:ln>
          </p:spPr>
        </p:pic>
        <p:pic>
          <p:nvPicPr>
            <p:cNvPr id="15" name="Bildobjekt 14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3619" y="3866842"/>
              <a:ext cx="1404000" cy="1404000"/>
            </a:xfrm>
            <a:prstGeom prst="rect">
              <a:avLst/>
            </a:prstGeom>
            <a:ln w="76200">
              <a:solidFill>
                <a:srgbClr val="FFFF00"/>
              </a:solidFill>
            </a:ln>
          </p:spPr>
        </p:pic>
      </p:grpSp>
      <p:sp>
        <p:nvSpPr>
          <p:cNvPr id="9" name="textruta 8"/>
          <p:cNvSpPr txBox="1"/>
          <p:nvPr/>
        </p:nvSpPr>
        <p:spPr>
          <a:xfrm>
            <a:off x="4354343" y="2910713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67 %</a:t>
            </a:r>
          </a:p>
        </p:txBody>
      </p:sp>
      <p:sp>
        <p:nvSpPr>
          <p:cNvPr id="10" name="textruta 9"/>
          <p:cNvSpPr txBox="1"/>
          <p:nvPr/>
        </p:nvSpPr>
        <p:spPr>
          <a:xfrm>
            <a:off x="8172731" y="2889874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33 %</a:t>
            </a:r>
          </a:p>
        </p:txBody>
      </p:sp>
      <p:sp>
        <p:nvSpPr>
          <p:cNvPr id="16" name="textruta 15"/>
          <p:cNvSpPr txBox="1"/>
          <p:nvPr/>
        </p:nvSpPr>
        <p:spPr>
          <a:xfrm>
            <a:off x="1935060" y="5912670"/>
            <a:ext cx="83218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3 personer svarade alla.	2 personer svarade några.	0 person svarade ingen.</a:t>
            </a:r>
          </a:p>
        </p:txBody>
      </p:sp>
    </p:spTree>
    <p:extLst>
      <p:ext uri="{BB962C8B-B14F-4D97-AF65-F5344CB8AC3E}">
        <p14:creationId xmlns:p14="http://schemas.microsoft.com/office/powerpoint/2010/main" val="32132488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10538" y="567611"/>
            <a:ext cx="7925367" cy="1420580"/>
          </a:xfrm>
        </p:spPr>
        <p:txBody>
          <a:bodyPr>
            <a:normAutofit/>
          </a:bodyPr>
          <a:lstStyle/>
          <a:p>
            <a:r>
              <a:rPr lang="sv-SE" sz="3600" dirty="0"/>
              <a:t>7. Är du rädd för något hemma?</a:t>
            </a:r>
          </a:p>
        </p:txBody>
      </p:sp>
      <p:grpSp>
        <p:nvGrpSpPr>
          <p:cNvPr id="3" name="Grupp 2"/>
          <p:cNvGrpSpPr/>
          <p:nvPr/>
        </p:nvGrpSpPr>
        <p:grpSpPr>
          <a:xfrm>
            <a:off x="2510538" y="3429000"/>
            <a:ext cx="7213356" cy="1440810"/>
            <a:chOff x="2778986" y="2185668"/>
            <a:chExt cx="6950159" cy="1440810"/>
          </a:xfrm>
        </p:grpSpPr>
        <p:pic>
          <p:nvPicPr>
            <p:cNvPr id="7" name="Bildobjekt 6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32952" y="2185668"/>
              <a:ext cx="1396193" cy="1420580"/>
            </a:xfrm>
            <a:prstGeom prst="rect">
              <a:avLst/>
            </a:prstGeom>
          </p:spPr>
        </p:pic>
        <p:pic>
          <p:nvPicPr>
            <p:cNvPr id="8" name="Bildobjekt 7"/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78986" y="2185668"/>
              <a:ext cx="1396193" cy="1440810"/>
            </a:xfrm>
            <a:prstGeom prst="rect">
              <a:avLst/>
            </a:prstGeom>
          </p:spPr>
        </p:pic>
        <p:pic>
          <p:nvPicPr>
            <p:cNvPr id="9" name="Bildobjekt 8"/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55969" y="2185668"/>
              <a:ext cx="1396193" cy="1440810"/>
            </a:xfrm>
            <a:prstGeom prst="rect">
              <a:avLst/>
            </a:prstGeom>
          </p:spPr>
        </p:pic>
      </p:grpSp>
      <p:pic>
        <p:nvPicPr>
          <p:cNvPr id="6" name="Bildobjekt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719" y="567611"/>
            <a:ext cx="1420580" cy="1420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47354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Diagram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9100068"/>
              </p:ext>
            </p:extLst>
          </p:nvPr>
        </p:nvGraphicFramePr>
        <p:xfrm>
          <a:off x="2483140" y="2000007"/>
          <a:ext cx="7927598" cy="21441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Bildobjekt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886" y="576000"/>
            <a:ext cx="1423377" cy="1457563"/>
          </a:xfrm>
          <a:prstGeom prst="rect">
            <a:avLst/>
          </a:prstGeom>
        </p:spPr>
      </p:pic>
      <p:sp>
        <p:nvSpPr>
          <p:cNvPr id="7" name="Rubrik 7"/>
          <p:cNvSpPr>
            <a:spLocks noGrp="1"/>
          </p:cNvSpPr>
          <p:nvPr>
            <p:ph type="title"/>
          </p:nvPr>
        </p:nvSpPr>
        <p:spPr>
          <a:xfrm>
            <a:off x="2483140" y="535747"/>
            <a:ext cx="7927597" cy="1457562"/>
          </a:xfrm>
        </p:spPr>
        <p:txBody>
          <a:bodyPr>
            <a:normAutofit/>
          </a:bodyPr>
          <a:lstStyle/>
          <a:p>
            <a:r>
              <a:rPr lang="sv-SE" sz="3600" dirty="0"/>
              <a:t>18 personer svarade.</a:t>
            </a:r>
          </a:p>
        </p:txBody>
      </p:sp>
      <p:grpSp>
        <p:nvGrpSpPr>
          <p:cNvPr id="8" name="Grupp 7"/>
          <p:cNvGrpSpPr/>
          <p:nvPr/>
        </p:nvGrpSpPr>
        <p:grpSpPr>
          <a:xfrm>
            <a:off x="2586710" y="4228435"/>
            <a:ext cx="6397796" cy="1417356"/>
            <a:chOff x="2650299" y="4295547"/>
            <a:chExt cx="6039658" cy="1404000"/>
          </a:xfrm>
        </p:grpSpPr>
        <p:pic>
          <p:nvPicPr>
            <p:cNvPr id="9" name="Bildobjekt 8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68128" y="4295547"/>
              <a:ext cx="1404000" cy="1404000"/>
            </a:xfrm>
            <a:prstGeom prst="rect">
              <a:avLst/>
            </a:prstGeom>
            <a:ln w="76200">
              <a:solidFill>
                <a:srgbClr val="FFFF00"/>
              </a:solidFill>
            </a:ln>
          </p:spPr>
        </p:pic>
        <p:pic>
          <p:nvPicPr>
            <p:cNvPr id="10" name="Bildobjekt 9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50299" y="4295547"/>
              <a:ext cx="1404000" cy="1404000"/>
            </a:xfrm>
            <a:prstGeom prst="rect">
              <a:avLst/>
            </a:prstGeom>
            <a:ln w="76200">
              <a:solidFill>
                <a:schemeClr val="accent6"/>
              </a:solidFill>
            </a:ln>
          </p:spPr>
        </p:pic>
        <p:pic>
          <p:nvPicPr>
            <p:cNvPr id="11" name="Bildobjekt 10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85957" y="4295547"/>
              <a:ext cx="1404000" cy="1404000"/>
            </a:xfrm>
            <a:prstGeom prst="rect">
              <a:avLst/>
            </a:prstGeom>
            <a:ln w="76200">
              <a:solidFill>
                <a:srgbClr val="FF0000"/>
              </a:solidFill>
            </a:ln>
          </p:spPr>
        </p:pic>
      </p:grpSp>
      <p:sp>
        <p:nvSpPr>
          <p:cNvPr id="12" name="textruta 11"/>
          <p:cNvSpPr txBox="1"/>
          <p:nvPr/>
        </p:nvSpPr>
        <p:spPr>
          <a:xfrm>
            <a:off x="3640729" y="2872029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44 %</a:t>
            </a:r>
          </a:p>
        </p:txBody>
      </p:sp>
      <p:sp>
        <p:nvSpPr>
          <p:cNvPr id="13" name="textruta 12"/>
          <p:cNvSpPr txBox="1"/>
          <p:nvPr/>
        </p:nvSpPr>
        <p:spPr>
          <a:xfrm>
            <a:off x="6747666" y="2879602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39 %</a:t>
            </a:r>
          </a:p>
        </p:txBody>
      </p:sp>
      <p:sp>
        <p:nvSpPr>
          <p:cNvPr id="14" name="textruta 13"/>
          <p:cNvSpPr txBox="1"/>
          <p:nvPr/>
        </p:nvSpPr>
        <p:spPr>
          <a:xfrm>
            <a:off x="1895709" y="5880084"/>
            <a:ext cx="84005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8 personer svarade aldrig.	7 personer svarade ibland.	3 personer svarade ofta.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1D66EBB9-C971-B458-1D99-5F826D1230E1}"/>
              </a:ext>
            </a:extLst>
          </p:cNvPr>
          <p:cNvSpPr txBox="1"/>
          <p:nvPr/>
        </p:nvSpPr>
        <p:spPr>
          <a:xfrm>
            <a:off x="8726665" y="2872029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17 %</a:t>
            </a:r>
          </a:p>
        </p:txBody>
      </p:sp>
    </p:spTree>
    <p:extLst>
      <p:ext uri="{BB962C8B-B14F-4D97-AF65-F5344CB8AC3E}">
        <p14:creationId xmlns:p14="http://schemas.microsoft.com/office/powerpoint/2010/main" val="7871302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24538" y="566604"/>
            <a:ext cx="9283929" cy="1396420"/>
          </a:xfrm>
        </p:spPr>
        <p:txBody>
          <a:bodyPr>
            <a:normAutofit/>
          </a:bodyPr>
          <a:lstStyle/>
          <a:p>
            <a:r>
              <a:rPr lang="sv-SE" sz="3600" dirty="0"/>
              <a:t>8. Vet du vem du ska prata med om något är dåligt hemma?</a:t>
            </a:r>
          </a:p>
        </p:txBody>
      </p:sp>
      <p:grpSp>
        <p:nvGrpSpPr>
          <p:cNvPr id="3" name="Grupp 2"/>
          <p:cNvGrpSpPr/>
          <p:nvPr/>
        </p:nvGrpSpPr>
        <p:grpSpPr>
          <a:xfrm>
            <a:off x="2524538" y="3429000"/>
            <a:ext cx="7197031" cy="1465977"/>
            <a:chOff x="2722734" y="2376486"/>
            <a:chExt cx="7197031" cy="1465977"/>
          </a:xfrm>
        </p:grpSpPr>
        <p:pic>
          <p:nvPicPr>
            <p:cNvPr id="7" name="Bildobjekt 6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88261" y="2376486"/>
              <a:ext cx="1426677" cy="1465977"/>
            </a:xfrm>
            <a:prstGeom prst="rect">
              <a:avLst/>
            </a:prstGeom>
          </p:spPr>
        </p:pic>
        <p:pic>
          <p:nvPicPr>
            <p:cNvPr id="8" name="Bildobjekt 7"/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22734" y="2376486"/>
              <a:ext cx="1426677" cy="1465977"/>
            </a:xfrm>
            <a:prstGeom prst="rect">
              <a:avLst/>
            </a:prstGeom>
          </p:spPr>
        </p:pic>
        <p:pic>
          <p:nvPicPr>
            <p:cNvPr id="9" name="Bildobjekt 8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53788" y="2376486"/>
              <a:ext cx="1465977" cy="1465977"/>
            </a:xfrm>
            <a:prstGeom prst="rect">
              <a:avLst/>
            </a:prstGeom>
          </p:spPr>
        </p:pic>
      </p:grpSp>
      <p:pic>
        <p:nvPicPr>
          <p:cNvPr id="6" name="Bildobjekt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532" y="566602"/>
            <a:ext cx="1396421" cy="1396421"/>
          </a:xfrm>
          <a:prstGeom prst="rect">
            <a:avLst/>
          </a:prstGeom>
          <a:ln w="76200">
            <a:noFill/>
          </a:ln>
        </p:spPr>
      </p:pic>
    </p:spTree>
    <p:extLst>
      <p:ext uri="{BB962C8B-B14F-4D97-AF65-F5344CB8AC3E}">
        <p14:creationId xmlns:p14="http://schemas.microsoft.com/office/powerpoint/2010/main" val="2458677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Diagram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65465979"/>
              </p:ext>
            </p:extLst>
          </p:nvPr>
        </p:nvGraphicFramePr>
        <p:xfrm>
          <a:off x="2508308" y="1994955"/>
          <a:ext cx="7894041" cy="21911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08308" y="575998"/>
            <a:ext cx="7894041" cy="1402482"/>
          </a:xfrm>
        </p:spPr>
        <p:txBody>
          <a:bodyPr/>
          <a:lstStyle/>
          <a:p>
            <a:r>
              <a:rPr lang="sv-SE" sz="3600" dirty="0"/>
              <a:t>18 personer svarade. </a:t>
            </a:r>
          </a:p>
        </p:txBody>
      </p:sp>
      <p:pic>
        <p:nvPicPr>
          <p:cNvPr id="5" name="Bildobjekt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497" y="575998"/>
            <a:ext cx="1440154" cy="1412193"/>
          </a:xfrm>
          <a:prstGeom prst="rect">
            <a:avLst/>
          </a:prstGeom>
          <a:ln w="76200">
            <a:noFill/>
          </a:ln>
        </p:spPr>
      </p:pic>
      <p:grpSp>
        <p:nvGrpSpPr>
          <p:cNvPr id="6" name="Grupp 5"/>
          <p:cNvGrpSpPr/>
          <p:nvPr/>
        </p:nvGrpSpPr>
        <p:grpSpPr>
          <a:xfrm>
            <a:off x="3968628" y="4208919"/>
            <a:ext cx="4254743" cy="1394927"/>
            <a:chOff x="4081664" y="4367394"/>
            <a:chExt cx="3526661" cy="1421322"/>
          </a:xfrm>
        </p:grpSpPr>
        <p:pic>
          <p:nvPicPr>
            <p:cNvPr id="7" name="Bildobjekt 6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81664" y="4367394"/>
              <a:ext cx="1398694" cy="1398694"/>
            </a:xfrm>
            <a:prstGeom prst="rect">
              <a:avLst/>
            </a:prstGeom>
            <a:ln w="76200" cap="sq" cmpd="thickThin">
              <a:solidFill>
                <a:srgbClr val="00B050"/>
              </a:solidFill>
              <a:prstDash val="solid"/>
              <a:miter lim="800000"/>
            </a:ln>
            <a:effectLst>
              <a:innerShdw blurRad="76200">
                <a:srgbClr val="000000"/>
              </a:innerShdw>
            </a:effectLst>
          </p:spPr>
        </p:pic>
        <p:pic>
          <p:nvPicPr>
            <p:cNvPr id="8" name="Bildobjekt 7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07925" y="4388316"/>
              <a:ext cx="1400400" cy="1400400"/>
            </a:xfrm>
            <a:prstGeom prst="rect">
              <a:avLst/>
            </a:prstGeom>
            <a:solidFill>
              <a:srgbClr val="FF0000"/>
            </a:solidFill>
            <a:ln w="76200">
              <a:solidFill>
                <a:srgbClr val="FF0000"/>
              </a:solidFill>
            </a:ln>
          </p:spPr>
        </p:pic>
      </p:grpSp>
      <p:sp>
        <p:nvSpPr>
          <p:cNvPr id="10" name="textruta 9"/>
          <p:cNvSpPr txBox="1"/>
          <p:nvPr/>
        </p:nvSpPr>
        <p:spPr>
          <a:xfrm>
            <a:off x="4834674" y="2890475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78 %</a:t>
            </a:r>
          </a:p>
        </p:txBody>
      </p:sp>
      <p:sp>
        <p:nvSpPr>
          <p:cNvPr id="11" name="textruta 10"/>
          <p:cNvSpPr txBox="1"/>
          <p:nvPr/>
        </p:nvSpPr>
        <p:spPr>
          <a:xfrm>
            <a:off x="8444133" y="2890475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22 %</a:t>
            </a:r>
          </a:p>
        </p:txBody>
      </p:sp>
      <p:sp>
        <p:nvSpPr>
          <p:cNvPr id="12" name="textruta 11"/>
          <p:cNvSpPr txBox="1"/>
          <p:nvPr/>
        </p:nvSpPr>
        <p:spPr>
          <a:xfrm>
            <a:off x="3583834" y="5912670"/>
            <a:ext cx="5900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14 personer svarade ja.	4 personer svarade nej	</a:t>
            </a:r>
          </a:p>
        </p:txBody>
      </p:sp>
    </p:spTree>
    <p:extLst>
      <p:ext uri="{BB962C8B-B14F-4D97-AF65-F5344CB8AC3E}">
        <p14:creationId xmlns:p14="http://schemas.microsoft.com/office/powerpoint/2010/main" val="19502486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26886" y="582102"/>
            <a:ext cx="8622083" cy="1406088"/>
          </a:xfrm>
        </p:spPr>
        <p:txBody>
          <a:bodyPr>
            <a:normAutofit/>
          </a:bodyPr>
          <a:lstStyle/>
          <a:p>
            <a:r>
              <a:rPr lang="sv-SE" sz="3600" dirty="0"/>
              <a:t>9. Trivs du hemma?</a:t>
            </a:r>
          </a:p>
        </p:txBody>
      </p:sp>
      <p:grpSp>
        <p:nvGrpSpPr>
          <p:cNvPr id="3" name="Grupp 2"/>
          <p:cNvGrpSpPr/>
          <p:nvPr/>
        </p:nvGrpSpPr>
        <p:grpSpPr>
          <a:xfrm>
            <a:off x="2526886" y="3429000"/>
            <a:ext cx="7237900" cy="1440811"/>
            <a:chOff x="2552243" y="2436483"/>
            <a:chExt cx="7237900" cy="1440811"/>
          </a:xfrm>
        </p:grpSpPr>
        <p:pic>
          <p:nvPicPr>
            <p:cNvPr id="6" name="Bildobjekt 5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4648" y="2436483"/>
              <a:ext cx="1475495" cy="1440811"/>
            </a:xfrm>
            <a:prstGeom prst="rect">
              <a:avLst/>
            </a:prstGeom>
          </p:spPr>
        </p:pic>
        <p:pic>
          <p:nvPicPr>
            <p:cNvPr id="7" name="Bildobjekt 6"/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52243" y="2436483"/>
              <a:ext cx="1415940" cy="1440811"/>
            </a:xfrm>
            <a:prstGeom prst="rect">
              <a:avLst/>
            </a:prstGeom>
          </p:spPr>
        </p:pic>
        <p:pic>
          <p:nvPicPr>
            <p:cNvPr id="8" name="Bildobjekt 7"/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03668" y="2436483"/>
              <a:ext cx="1475495" cy="1440811"/>
            </a:xfrm>
            <a:prstGeom prst="rect">
              <a:avLst/>
            </a:prstGeom>
          </p:spPr>
        </p:pic>
      </p:grpSp>
      <p:pic>
        <p:nvPicPr>
          <p:cNvPr id="9" name="Bildobjekt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600" y="582101"/>
            <a:ext cx="1406089" cy="1406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6906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2494298" y="567611"/>
            <a:ext cx="8654671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600" b="1" dirty="0">
                <a:latin typeface="+mj-lt"/>
              </a:rPr>
              <a:t>Syftet med brukarundersökningen är att få kunskap hur ni upplever kvaliteten i verksamheterna, för att vi sedan tillsammans med er ska kunna utveckla och förbättra.</a:t>
            </a:r>
          </a:p>
          <a:p>
            <a:pPr algn="ctr"/>
            <a:endParaRPr lang="sv-SE" sz="3600" dirty="0">
              <a:latin typeface="+mj-lt"/>
            </a:endParaRPr>
          </a:p>
          <a:p>
            <a:pPr algn="ctr"/>
            <a:r>
              <a:rPr lang="sv-SE" sz="3600" dirty="0">
                <a:latin typeface="+mj-lt"/>
              </a:rPr>
              <a:t>Här kan ni läsa om hur alla svarade. Svaren är anonyma.</a:t>
            </a:r>
          </a:p>
          <a:p>
            <a:pPr algn="ctr"/>
            <a:endParaRPr lang="sv-SE" sz="3600" dirty="0">
              <a:latin typeface="+mj-lt"/>
            </a:endParaRPr>
          </a:p>
          <a:p>
            <a:pPr algn="ctr"/>
            <a:endParaRPr lang="sv-SE" sz="3600" dirty="0">
              <a:latin typeface="+mj-lt"/>
            </a:endParaRPr>
          </a:p>
          <a:p>
            <a:pPr algn="ctr"/>
            <a:endParaRPr lang="sv-SE" sz="3600" dirty="0">
              <a:latin typeface="+mj-lt"/>
            </a:endParaRPr>
          </a:p>
          <a:p>
            <a:pPr algn="ctr"/>
            <a:endParaRPr lang="sv-SE" sz="3600" dirty="0">
              <a:latin typeface="+mj-lt"/>
            </a:endParaRPr>
          </a:p>
        </p:txBody>
      </p:sp>
      <p:pic>
        <p:nvPicPr>
          <p:cNvPr id="4" name="Bildobjekt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264" y="567611"/>
            <a:ext cx="1387035" cy="1375626"/>
          </a:xfrm>
          <a:prstGeom prst="rect">
            <a:avLst/>
          </a:prstGeom>
        </p:spPr>
      </p:pic>
      <p:pic>
        <p:nvPicPr>
          <p:cNvPr id="5" name="Bildobjekt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7962" y="4862953"/>
            <a:ext cx="1471392" cy="1427435"/>
          </a:xfrm>
          <a:prstGeom prst="rect">
            <a:avLst/>
          </a:prstGeom>
        </p:spPr>
      </p:pic>
      <p:pic>
        <p:nvPicPr>
          <p:cNvPr id="7" name="Bildobjekt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8596" y="4852556"/>
            <a:ext cx="1443849" cy="1427435"/>
          </a:xfrm>
          <a:prstGeom prst="rect">
            <a:avLst/>
          </a:prstGeom>
        </p:spPr>
      </p:pic>
      <p:pic>
        <p:nvPicPr>
          <p:cNvPr id="8" name="Bildobjekt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9230" y="4862953"/>
            <a:ext cx="1443849" cy="1427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0301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Diagram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0243914"/>
              </p:ext>
            </p:extLst>
          </p:nvPr>
        </p:nvGraphicFramePr>
        <p:xfrm>
          <a:off x="2474752" y="2000250"/>
          <a:ext cx="7961153" cy="21858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3" name="Bildobjekt 2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08" y="569324"/>
            <a:ext cx="1479303" cy="1430926"/>
          </a:xfrm>
          <a:prstGeom prst="rect">
            <a:avLst/>
          </a:prstGeom>
        </p:spPr>
      </p:pic>
      <p:sp>
        <p:nvSpPr>
          <p:cNvPr id="7" name="Rubrik 7"/>
          <p:cNvSpPr>
            <a:spLocks noGrp="1"/>
          </p:cNvSpPr>
          <p:nvPr>
            <p:ph type="title"/>
          </p:nvPr>
        </p:nvSpPr>
        <p:spPr>
          <a:xfrm>
            <a:off x="2499920" y="569324"/>
            <a:ext cx="7935986" cy="1430926"/>
          </a:xfrm>
        </p:spPr>
        <p:txBody>
          <a:bodyPr>
            <a:normAutofit/>
          </a:bodyPr>
          <a:lstStyle/>
          <a:p>
            <a:r>
              <a:rPr lang="sv-SE" sz="3600" dirty="0"/>
              <a:t>18 personer svarade. </a:t>
            </a:r>
          </a:p>
        </p:txBody>
      </p:sp>
      <p:grpSp>
        <p:nvGrpSpPr>
          <p:cNvPr id="12" name="Grupp 11"/>
          <p:cNvGrpSpPr/>
          <p:nvPr/>
        </p:nvGrpSpPr>
        <p:grpSpPr>
          <a:xfrm>
            <a:off x="2576719" y="4216632"/>
            <a:ext cx="7038561" cy="1400400"/>
            <a:chOff x="2552410" y="4365688"/>
            <a:chExt cx="6853184" cy="1400400"/>
          </a:xfrm>
        </p:grpSpPr>
        <p:pic>
          <p:nvPicPr>
            <p:cNvPr id="13" name="Bildobjekt 12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52410" y="4366541"/>
              <a:ext cx="1398694" cy="1398694"/>
            </a:xfrm>
            <a:prstGeom prst="rect">
              <a:avLst/>
            </a:prstGeom>
            <a:ln w="76200" cap="sq" cmpd="thickThin">
              <a:solidFill>
                <a:srgbClr val="00B050"/>
              </a:solidFill>
              <a:prstDash val="solid"/>
              <a:miter lim="800000"/>
            </a:ln>
            <a:effectLst>
              <a:innerShdw blurRad="76200">
                <a:srgbClr val="000000"/>
              </a:innerShdw>
            </a:effectLst>
          </p:spPr>
        </p:pic>
        <p:pic>
          <p:nvPicPr>
            <p:cNvPr id="14" name="Bildobjekt 13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05194" y="4365688"/>
              <a:ext cx="1400400" cy="1400400"/>
            </a:xfrm>
            <a:prstGeom prst="rect">
              <a:avLst/>
            </a:prstGeom>
            <a:solidFill>
              <a:srgbClr val="FF0000"/>
            </a:solidFill>
            <a:ln w="76200">
              <a:solidFill>
                <a:srgbClr val="FF0000"/>
              </a:solidFill>
            </a:ln>
          </p:spPr>
        </p:pic>
        <p:pic>
          <p:nvPicPr>
            <p:cNvPr id="15" name="Bildobjekt 14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73738" y="4365688"/>
              <a:ext cx="1400400" cy="1400400"/>
            </a:xfrm>
            <a:prstGeom prst="rect">
              <a:avLst/>
            </a:prstGeom>
            <a:ln w="76200">
              <a:solidFill>
                <a:srgbClr val="FFFF00"/>
              </a:solidFill>
            </a:ln>
          </p:spPr>
        </p:pic>
      </p:grpSp>
      <p:sp>
        <p:nvSpPr>
          <p:cNvPr id="9" name="textruta 8"/>
          <p:cNvSpPr txBox="1"/>
          <p:nvPr/>
        </p:nvSpPr>
        <p:spPr>
          <a:xfrm>
            <a:off x="4377753" y="2893123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61 %</a:t>
            </a:r>
          </a:p>
        </p:txBody>
      </p:sp>
      <p:sp>
        <p:nvSpPr>
          <p:cNvPr id="16" name="textruta 15"/>
          <p:cNvSpPr txBox="1"/>
          <p:nvPr/>
        </p:nvSpPr>
        <p:spPr>
          <a:xfrm>
            <a:off x="2358089" y="5919344"/>
            <a:ext cx="82196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11 personer svarade ja.	5 personer svarade ibland.	2 person svarade nej.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27810A6D-5C77-ECC3-92C7-A4B7B1D9AC35}"/>
              </a:ext>
            </a:extLst>
          </p:cNvPr>
          <p:cNvSpPr txBox="1"/>
          <p:nvPr/>
        </p:nvSpPr>
        <p:spPr>
          <a:xfrm>
            <a:off x="7596404" y="2893123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28 %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5056BF31-39B9-8672-13A1-3E71EEF21D18}"/>
              </a:ext>
            </a:extLst>
          </p:cNvPr>
          <p:cNvSpPr txBox="1"/>
          <p:nvPr/>
        </p:nvSpPr>
        <p:spPr>
          <a:xfrm>
            <a:off x="8895838" y="2893123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11 %</a:t>
            </a:r>
          </a:p>
        </p:txBody>
      </p:sp>
    </p:spTree>
    <p:extLst>
      <p:ext uri="{BB962C8B-B14F-4D97-AF65-F5344CB8AC3E}">
        <p14:creationId xmlns:p14="http://schemas.microsoft.com/office/powerpoint/2010/main" val="3890886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13516" y="576000"/>
            <a:ext cx="9398851" cy="1386594"/>
          </a:xfrm>
        </p:spPr>
        <p:txBody>
          <a:bodyPr>
            <a:noAutofit/>
          </a:bodyPr>
          <a:lstStyle/>
          <a:p>
            <a:r>
              <a:rPr lang="sv-SE" sz="3600" dirty="0"/>
              <a:t>1. Får du bestämma om saker som är viktiga för dig hemma? </a:t>
            </a:r>
            <a:endParaRPr lang="sv-SE" dirty="0"/>
          </a:p>
        </p:txBody>
      </p:sp>
      <p:pic>
        <p:nvPicPr>
          <p:cNvPr id="6" name="Bildobjekt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6630" y="3428997"/>
            <a:ext cx="1437504" cy="1466407"/>
          </a:xfrm>
          <a:prstGeom prst="rect">
            <a:avLst/>
          </a:prstGeom>
        </p:spPr>
      </p:pic>
      <p:pic>
        <p:nvPicPr>
          <p:cNvPr id="7" name="Bildobjekt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3428998"/>
            <a:ext cx="1437504" cy="1466407"/>
          </a:xfrm>
          <a:prstGeom prst="rect">
            <a:avLst/>
          </a:prstGeom>
        </p:spPr>
      </p:pic>
      <p:pic>
        <p:nvPicPr>
          <p:cNvPr id="8" name="Bildobjekt 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9732" y="3428999"/>
            <a:ext cx="1437503" cy="1466407"/>
          </a:xfrm>
          <a:prstGeom prst="rect">
            <a:avLst/>
          </a:prstGeom>
        </p:spPr>
      </p:pic>
      <p:pic>
        <p:nvPicPr>
          <p:cNvPr id="9" name="Bildobjekt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22" y="575999"/>
            <a:ext cx="1386595" cy="1386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424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Diagram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7596970"/>
              </p:ext>
            </p:extLst>
          </p:nvPr>
        </p:nvGraphicFramePr>
        <p:xfrm>
          <a:off x="2525419" y="2014507"/>
          <a:ext cx="7883497" cy="21149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7" name="Grupp 6"/>
          <p:cNvGrpSpPr/>
          <p:nvPr/>
        </p:nvGrpSpPr>
        <p:grpSpPr>
          <a:xfrm>
            <a:off x="2572933" y="4165634"/>
            <a:ext cx="7046133" cy="1400400"/>
            <a:chOff x="2552410" y="4365688"/>
            <a:chExt cx="6853184" cy="1400400"/>
          </a:xfrm>
        </p:grpSpPr>
        <p:pic>
          <p:nvPicPr>
            <p:cNvPr id="2" name="Bildobjekt 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52410" y="4366541"/>
              <a:ext cx="1398694" cy="1398694"/>
            </a:xfrm>
            <a:prstGeom prst="rect">
              <a:avLst/>
            </a:prstGeom>
            <a:ln w="76200" cap="sq" cmpd="thickThin">
              <a:solidFill>
                <a:srgbClr val="00B050"/>
              </a:solidFill>
              <a:prstDash val="solid"/>
              <a:miter lim="800000"/>
            </a:ln>
            <a:effectLst>
              <a:innerShdw blurRad="76200">
                <a:srgbClr val="000000"/>
              </a:innerShdw>
            </a:effectLst>
          </p:spPr>
        </p:pic>
        <p:pic>
          <p:nvPicPr>
            <p:cNvPr id="3" name="Bildobjekt 2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05194" y="4365688"/>
              <a:ext cx="1400400" cy="1400400"/>
            </a:xfrm>
            <a:prstGeom prst="rect">
              <a:avLst/>
            </a:prstGeom>
            <a:solidFill>
              <a:srgbClr val="FF0000"/>
            </a:solidFill>
            <a:ln w="76200">
              <a:solidFill>
                <a:srgbClr val="FF0000"/>
              </a:solidFill>
            </a:ln>
          </p:spPr>
        </p:pic>
        <p:pic>
          <p:nvPicPr>
            <p:cNvPr id="4" name="Bildobjekt 3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73738" y="4365688"/>
              <a:ext cx="1400400" cy="1400400"/>
            </a:xfrm>
            <a:prstGeom prst="rect">
              <a:avLst/>
            </a:prstGeom>
            <a:ln w="76200">
              <a:solidFill>
                <a:srgbClr val="FFFF00"/>
              </a:solidFill>
            </a:ln>
          </p:spPr>
        </p:pic>
      </p:grpSp>
      <p:sp>
        <p:nvSpPr>
          <p:cNvPr id="5" name="Rubrik 4"/>
          <p:cNvSpPr>
            <a:spLocks noGrp="1"/>
          </p:cNvSpPr>
          <p:nvPr>
            <p:ph type="title"/>
          </p:nvPr>
        </p:nvSpPr>
        <p:spPr>
          <a:xfrm>
            <a:off x="2525419" y="537397"/>
            <a:ext cx="7883497" cy="1440967"/>
          </a:xfrm>
        </p:spPr>
        <p:txBody>
          <a:bodyPr>
            <a:normAutofit/>
          </a:bodyPr>
          <a:lstStyle/>
          <a:p>
            <a:r>
              <a:rPr lang="sv-SE" sz="3600" dirty="0"/>
              <a:t>18 personer svarade.</a:t>
            </a:r>
          </a:p>
        </p:txBody>
      </p:sp>
      <p:sp>
        <p:nvSpPr>
          <p:cNvPr id="10" name="textruta 9"/>
          <p:cNvSpPr txBox="1"/>
          <p:nvPr/>
        </p:nvSpPr>
        <p:spPr>
          <a:xfrm>
            <a:off x="2221261" y="5951271"/>
            <a:ext cx="81876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7 personer svarade ja.	9 personer svarade ibland.	   2 person svarade nej.</a:t>
            </a:r>
          </a:p>
        </p:txBody>
      </p:sp>
      <p:pic>
        <p:nvPicPr>
          <p:cNvPr id="13" name="Bildobjekt 12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719" y="556416"/>
            <a:ext cx="1423376" cy="1406608"/>
          </a:xfrm>
          <a:prstGeom prst="rect">
            <a:avLst/>
          </a:prstGeom>
        </p:spPr>
      </p:pic>
      <p:sp>
        <p:nvSpPr>
          <p:cNvPr id="17" name="textruta 16"/>
          <p:cNvSpPr txBox="1"/>
          <p:nvPr/>
        </p:nvSpPr>
        <p:spPr>
          <a:xfrm>
            <a:off x="3596555" y="2871944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39 %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A74692DF-37D0-9BC5-C96D-39FB67AFF77C}"/>
              </a:ext>
            </a:extLst>
          </p:cNvPr>
          <p:cNvSpPr txBox="1"/>
          <p:nvPr/>
        </p:nvSpPr>
        <p:spPr>
          <a:xfrm>
            <a:off x="6952627" y="2871944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50 %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67140BC4-1306-61D8-86E4-DD9AA49F9C2B}"/>
              </a:ext>
            </a:extLst>
          </p:cNvPr>
          <p:cNvSpPr txBox="1"/>
          <p:nvPr/>
        </p:nvSpPr>
        <p:spPr>
          <a:xfrm>
            <a:off x="8895405" y="2871845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11 %</a:t>
            </a:r>
          </a:p>
        </p:txBody>
      </p:sp>
    </p:spTree>
    <p:extLst>
      <p:ext uri="{BB962C8B-B14F-4D97-AF65-F5344CB8AC3E}">
        <p14:creationId xmlns:p14="http://schemas.microsoft.com/office/powerpoint/2010/main" val="3555995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67409" y="550834"/>
            <a:ext cx="8623505" cy="1420580"/>
          </a:xfrm>
        </p:spPr>
        <p:txBody>
          <a:bodyPr>
            <a:normAutofit/>
          </a:bodyPr>
          <a:lstStyle/>
          <a:p>
            <a:r>
              <a:rPr lang="sv-SE" sz="3600" dirty="0"/>
              <a:t>2. Får du den hjälp du vill ha hemma? </a:t>
            </a:r>
          </a:p>
        </p:txBody>
      </p:sp>
      <p:pic>
        <p:nvPicPr>
          <p:cNvPr id="9" name="Bildobjekt 8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4608" y="3429000"/>
            <a:ext cx="1515391" cy="1457587"/>
          </a:xfrm>
          <a:prstGeom prst="rect">
            <a:avLst/>
          </a:prstGeom>
        </p:spPr>
      </p:pic>
      <p:pic>
        <p:nvPicPr>
          <p:cNvPr id="10" name="Bildobjekt 9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667" y="3429000"/>
            <a:ext cx="1428639" cy="1420580"/>
          </a:xfrm>
          <a:prstGeom prst="rect">
            <a:avLst/>
          </a:prstGeom>
        </p:spPr>
      </p:pic>
      <p:pic>
        <p:nvPicPr>
          <p:cNvPr id="11" name="Bildobjekt 10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2114" y="3429000"/>
            <a:ext cx="1502197" cy="1420580"/>
          </a:xfrm>
          <a:prstGeom prst="rect">
            <a:avLst/>
          </a:prstGeom>
        </p:spPr>
      </p:pic>
      <p:pic>
        <p:nvPicPr>
          <p:cNvPr id="3" name="Bildobjekt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20" y="3429000"/>
            <a:ext cx="1420580" cy="1420580"/>
          </a:xfrm>
          <a:prstGeom prst="rect">
            <a:avLst/>
          </a:prstGeom>
        </p:spPr>
      </p:pic>
      <p:pic>
        <p:nvPicPr>
          <p:cNvPr id="8" name="Bildobjekt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600" y="550833"/>
            <a:ext cx="1420580" cy="1420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7333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Diagram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81369281"/>
              </p:ext>
            </p:extLst>
          </p:nvPr>
        </p:nvGraphicFramePr>
        <p:xfrm>
          <a:off x="2491530" y="1988494"/>
          <a:ext cx="7952764" cy="21409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ubrik 6"/>
          <p:cNvSpPr>
            <a:spLocks noGrp="1"/>
          </p:cNvSpPr>
          <p:nvPr>
            <p:ph type="title"/>
          </p:nvPr>
        </p:nvSpPr>
        <p:spPr>
          <a:xfrm>
            <a:off x="2491530" y="575999"/>
            <a:ext cx="8088721" cy="1396735"/>
          </a:xfrm>
        </p:spPr>
        <p:txBody>
          <a:bodyPr>
            <a:normAutofit/>
          </a:bodyPr>
          <a:lstStyle/>
          <a:p>
            <a:r>
              <a:rPr lang="sv-SE" sz="4000" dirty="0"/>
              <a:t>18 personer svarade.</a:t>
            </a:r>
            <a:endParaRPr lang="sv-SE" dirty="0"/>
          </a:p>
        </p:txBody>
      </p:sp>
      <p:pic>
        <p:nvPicPr>
          <p:cNvPr id="8" name="Bildobjekt 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08" y="575999"/>
            <a:ext cx="1406598" cy="1412495"/>
          </a:xfrm>
          <a:prstGeom prst="rect">
            <a:avLst/>
          </a:prstGeom>
        </p:spPr>
      </p:pic>
      <p:grpSp>
        <p:nvGrpSpPr>
          <p:cNvPr id="15" name="Grupp 14"/>
          <p:cNvGrpSpPr/>
          <p:nvPr/>
        </p:nvGrpSpPr>
        <p:grpSpPr>
          <a:xfrm>
            <a:off x="2556924" y="4206297"/>
            <a:ext cx="7078151" cy="1400400"/>
            <a:chOff x="2552410" y="4365688"/>
            <a:chExt cx="6853184" cy="1400400"/>
          </a:xfrm>
        </p:grpSpPr>
        <p:pic>
          <p:nvPicPr>
            <p:cNvPr id="16" name="Bildobjekt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52410" y="4366541"/>
              <a:ext cx="1398694" cy="1398694"/>
            </a:xfrm>
            <a:prstGeom prst="rect">
              <a:avLst/>
            </a:prstGeom>
            <a:ln w="76200" cap="sq" cmpd="thickThin">
              <a:solidFill>
                <a:srgbClr val="00B050"/>
              </a:solidFill>
              <a:prstDash val="solid"/>
              <a:miter lim="800000"/>
            </a:ln>
            <a:effectLst>
              <a:innerShdw blurRad="76200">
                <a:srgbClr val="000000"/>
              </a:innerShdw>
            </a:effectLst>
          </p:spPr>
        </p:pic>
        <p:pic>
          <p:nvPicPr>
            <p:cNvPr id="17" name="Bildobjekt 16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05194" y="4365688"/>
              <a:ext cx="1400400" cy="1400400"/>
            </a:xfrm>
            <a:prstGeom prst="rect">
              <a:avLst/>
            </a:prstGeom>
            <a:solidFill>
              <a:srgbClr val="FF0000"/>
            </a:solidFill>
            <a:ln w="76200">
              <a:solidFill>
                <a:srgbClr val="FF0000"/>
              </a:solidFill>
            </a:ln>
          </p:spPr>
        </p:pic>
        <p:pic>
          <p:nvPicPr>
            <p:cNvPr id="18" name="Bildobjekt 17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73738" y="4365688"/>
              <a:ext cx="1400400" cy="1400400"/>
            </a:xfrm>
            <a:prstGeom prst="rect">
              <a:avLst/>
            </a:prstGeom>
            <a:ln w="76200">
              <a:solidFill>
                <a:srgbClr val="FFFF00"/>
              </a:solidFill>
            </a:ln>
          </p:spPr>
        </p:pic>
      </p:grpSp>
      <p:sp>
        <p:nvSpPr>
          <p:cNvPr id="9" name="textruta 8"/>
          <p:cNvSpPr txBox="1"/>
          <p:nvPr/>
        </p:nvSpPr>
        <p:spPr>
          <a:xfrm>
            <a:off x="4318386" y="2858937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67 %</a:t>
            </a:r>
          </a:p>
        </p:txBody>
      </p:sp>
      <p:sp>
        <p:nvSpPr>
          <p:cNvPr id="13" name="textruta 12"/>
          <p:cNvSpPr txBox="1"/>
          <p:nvPr/>
        </p:nvSpPr>
        <p:spPr>
          <a:xfrm>
            <a:off x="2355573" y="5912669"/>
            <a:ext cx="80887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12 personer svarade ja.	5 personer svarade ibland.	1 person svarade nej.</a:t>
            </a:r>
          </a:p>
        </p:txBody>
      </p:sp>
      <p:sp>
        <p:nvSpPr>
          <p:cNvPr id="19" name="textruta 18"/>
          <p:cNvSpPr txBox="1"/>
          <p:nvPr/>
        </p:nvSpPr>
        <p:spPr>
          <a:xfrm>
            <a:off x="7862262" y="2852108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28 %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10D6E97A-39AA-66D1-73FD-B4B8CEDEF82D}"/>
              </a:ext>
            </a:extLst>
          </p:cNvPr>
          <p:cNvSpPr txBox="1"/>
          <p:nvPr/>
        </p:nvSpPr>
        <p:spPr>
          <a:xfrm>
            <a:off x="9219855" y="2858937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5 %</a:t>
            </a:r>
          </a:p>
        </p:txBody>
      </p:sp>
    </p:spTree>
    <p:extLst>
      <p:ext uri="{BB962C8B-B14F-4D97-AF65-F5344CB8AC3E}">
        <p14:creationId xmlns:p14="http://schemas.microsoft.com/office/powerpoint/2010/main" val="4191993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463788" y="530346"/>
            <a:ext cx="8674131" cy="1491347"/>
          </a:xfrm>
        </p:spPr>
        <p:txBody>
          <a:bodyPr>
            <a:normAutofit/>
          </a:bodyPr>
          <a:lstStyle/>
          <a:p>
            <a:r>
              <a:rPr lang="sv-SE" sz="3600" dirty="0"/>
              <a:t>3. Bryr sig personalen hemma om dig?</a:t>
            </a:r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602" y="578830"/>
            <a:ext cx="1442863" cy="1442863"/>
          </a:xfrm>
          <a:prstGeom prst="rect">
            <a:avLst/>
          </a:prstGeom>
        </p:spPr>
      </p:pic>
      <p:pic>
        <p:nvPicPr>
          <p:cNvPr id="8" name="Bildobjekt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3472" y="3429000"/>
            <a:ext cx="1424578" cy="1407308"/>
          </a:xfrm>
          <a:prstGeom prst="rect">
            <a:avLst/>
          </a:prstGeom>
        </p:spPr>
      </p:pic>
      <p:pic>
        <p:nvPicPr>
          <p:cNvPr id="10" name="Bildobjekt 9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1420" y="3429000"/>
            <a:ext cx="1424579" cy="1407308"/>
          </a:xfrm>
          <a:prstGeom prst="rect">
            <a:avLst/>
          </a:prstGeom>
        </p:spPr>
      </p:pic>
      <p:pic>
        <p:nvPicPr>
          <p:cNvPr id="3" name="Bildobjekt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0632" y="3429000"/>
            <a:ext cx="1407308" cy="1407308"/>
          </a:xfrm>
          <a:prstGeom prst="rect">
            <a:avLst/>
          </a:prstGeom>
        </p:spPr>
      </p:pic>
      <p:pic>
        <p:nvPicPr>
          <p:cNvPr id="11" name="Bildobjekt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1530" y="3429000"/>
            <a:ext cx="1424579" cy="1413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98931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Diagram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8016402"/>
              </p:ext>
            </p:extLst>
          </p:nvPr>
        </p:nvGraphicFramePr>
        <p:xfrm>
          <a:off x="2559888" y="1971413"/>
          <a:ext cx="7875106" cy="21727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Rubrik 7"/>
          <p:cNvSpPr>
            <a:spLocks noGrp="1"/>
          </p:cNvSpPr>
          <p:nvPr>
            <p:ph type="title"/>
          </p:nvPr>
        </p:nvSpPr>
        <p:spPr>
          <a:xfrm>
            <a:off x="2493749" y="576000"/>
            <a:ext cx="7992429" cy="1395413"/>
          </a:xfrm>
        </p:spPr>
        <p:txBody>
          <a:bodyPr>
            <a:noAutofit/>
          </a:bodyPr>
          <a:lstStyle/>
          <a:p>
            <a:r>
              <a:rPr lang="sv-SE" sz="3600" dirty="0"/>
              <a:t>18 personer svarade.</a:t>
            </a:r>
          </a:p>
        </p:txBody>
      </p:sp>
      <p:pic>
        <p:nvPicPr>
          <p:cNvPr id="9" name="Bildobjekt 8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497" y="576000"/>
            <a:ext cx="1414987" cy="1395413"/>
          </a:xfrm>
          <a:prstGeom prst="rect">
            <a:avLst/>
          </a:prstGeom>
        </p:spPr>
      </p:pic>
      <p:grpSp>
        <p:nvGrpSpPr>
          <p:cNvPr id="7" name="Grupp 6"/>
          <p:cNvGrpSpPr/>
          <p:nvPr/>
        </p:nvGrpSpPr>
        <p:grpSpPr>
          <a:xfrm>
            <a:off x="2547171" y="4186388"/>
            <a:ext cx="7087179" cy="1395412"/>
            <a:chOff x="2552410" y="4365688"/>
            <a:chExt cx="6853184" cy="1400400"/>
          </a:xfrm>
        </p:grpSpPr>
        <p:pic>
          <p:nvPicPr>
            <p:cNvPr id="10" name="Bildobjekt 9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52410" y="4366541"/>
              <a:ext cx="1398694" cy="1398694"/>
            </a:xfrm>
            <a:prstGeom prst="rect">
              <a:avLst/>
            </a:prstGeom>
            <a:ln w="76200" cap="sq" cmpd="thickThin">
              <a:solidFill>
                <a:srgbClr val="00B050"/>
              </a:solidFill>
              <a:prstDash val="solid"/>
              <a:miter lim="800000"/>
            </a:ln>
            <a:effectLst>
              <a:innerShdw blurRad="76200">
                <a:srgbClr val="000000"/>
              </a:innerShdw>
            </a:effectLst>
          </p:spPr>
        </p:pic>
        <p:pic>
          <p:nvPicPr>
            <p:cNvPr id="11" name="Bildobjekt 10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05194" y="4365688"/>
              <a:ext cx="1400400" cy="1400400"/>
            </a:xfrm>
            <a:prstGeom prst="rect">
              <a:avLst/>
            </a:prstGeom>
            <a:solidFill>
              <a:srgbClr val="FF0000"/>
            </a:solidFill>
            <a:ln w="76200">
              <a:solidFill>
                <a:srgbClr val="FF0000"/>
              </a:solidFill>
            </a:ln>
          </p:spPr>
        </p:pic>
        <p:pic>
          <p:nvPicPr>
            <p:cNvPr id="12" name="Bildobjekt 11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73738" y="4365688"/>
              <a:ext cx="1400400" cy="1400400"/>
            </a:xfrm>
            <a:prstGeom prst="rect">
              <a:avLst/>
            </a:prstGeom>
            <a:ln w="76200">
              <a:solidFill>
                <a:srgbClr val="FFFF00"/>
              </a:solidFill>
            </a:ln>
          </p:spPr>
        </p:pic>
      </p:grpSp>
      <p:sp>
        <p:nvSpPr>
          <p:cNvPr id="13" name="textruta 12"/>
          <p:cNvSpPr txBox="1"/>
          <p:nvPr/>
        </p:nvSpPr>
        <p:spPr>
          <a:xfrm>
            <a:off x="5269351" y="2857732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89 %</a:t>
            </a:r>
          </a:p>
        </p:txBody>
      </p:sp>
      <p:sp>
        <p:nvSpPr>
          <p:cNvPr id="15" name="textruta 14"/>
          <p:cNvSpPr txBox="1"/>
          <p:nvPr/>
        </p:nvSpPr>
        <p:spPr>
          <a:xfrm>
            <a:off x="2356395" y="5912668"/>
            <a:ext cx="80785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16 personer svarade ja.	2 personer svarade ibland.	0 personer svarade nej.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122C80D9-CC22-9D03-60AD-8A432599D885}"/>
              </a:ext>
            </a:extLst>
          </p:cNvPr>
          <p:cNvSpPr txBox="1"/>
          <p:nvPr/>
        </p:nvSpPr>
        <p:spPr>
          <a:xfrm>
            <a:off x="8915480" y="2857732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11 %</a:t>
            </a:r>
          </a:p>
        </p:txBody>
      </p:sp>
    </p:spTree>
    <p:extLst>
      <p:ext uri="{BB962C8B-B14F-4D97-AF65-F5344CB8AC3E}">
        <p14:creationId xmlns:p14="http://schemas.microsoft.com/office/powerpoint/2010/main" val="8338942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497344" y="567612"/>
            <a:ext cx="8668404" cy="1437358"/>
          </a:xfrm>
        </p:spPr>
        <p:txBody>
          <a:bodyPr>
            <a:noAutofit/>
          </a:bodyPr>
          <a:lstStyle/>
          <a:p>
            <a:r>
              <a:rPr lang="sv-SE" sz="3600" dirty="0"/>
              <a:t>4. Pratar personalen hemma med dig så att du förstår vad de menar?</a:t>
            </a:r>
          </a:p>
        </p:txBody>
      </p:sp>
      <p:grpSp>
        <p:nvGrpSpPr>
          <p:cNvPr id="5" name="Grupp 4"/>
          <p:cNvGrpSpPr/>
          <p:nvPr/>
        </p:nvGrpSpPr>
        <p:grpSpPr>
          <a:xfrm>
            <a:off x="2497344" y="3429000"/>
            <a:ext cx="7978588" cy="1470386"/>
            <a:chOff x="1649855" y="2830164"/>
            <a:chExt cx="7978588" cy="1470386"/>
          </a:xfrm>
        </p:grpSpPr>
        <p:pic>
          <p:nvPicPr>
            <p:cNvPr id="8" name="Bildobjekt 7"/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49855" y="2830164"/>
              <a:ext cx="1453871" cy="1437358"/>
            </a:xfrm>
            <a:prstGeom prst="rect">
              <a:avLst/>
            </a:prstGeom>
          </p:spPr>
        </p:pic>
        <p:pic>
          <p:nvPicPr>
            <p:cNvPr id="9" name="Bildobjekt 8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86332" y="2830164"/>
              <a:ext cx="1362179" cy="1437358"/>
            </a:xfrm>
            <a:prstGeom prst="rect">
              <a:avLst/>
            </a:prstGeom>
          </p:spPr>
        </p:pic>
        <p:pic>
          <p:nvPicPr>
            <p:cNvPr id="3" name="Bildobjekt 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74571" y="2846678"/>
              <a:ext cx="1453872" cy="1453872"/>
            </a:xfrm>
            <a:prstGeom prst="rect">
              <a:avLst/>
            </a:prstGeom>
          </p:spPr>
        </p:pic>
        <p:pic>
          <p:nvPicPr>
            <p:cNvPr id="4" name="Bildobjekt 3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31117" y="2830164"/>
              <a:ext cx="1362179" cy="1437358"/>
            </a:xfrm>
            <a:prstGeom prst="rect">
              <a:avLst/>
            </a:prstGeom>
          </p:spPr>
        </p:pic>
      </p:grpSp>
      <p:pic>
        <p:nvPicPr>
          <p:cNvPr id="7" name="Bildobjekt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497" y="567611"/>
            <a:ext cx="1437358" cy="1437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9593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ebe6cbf-c613-4d5a-80aa-b7c2c292926e">
      <Value>2</Value>
    </TaxCatchAll>
    <OrganisationsenhetTaxHTField0 xmlns="4ebe6cbf-c613-4d5a-80aa-b7c2c292926e">
      <Terms xmlns="http://schemas.microsoft.com/office/infopath/2007/PartnerControls">
        <TermInfo xmlns="http://schemas.microsoft.com/office/infopath/2007/PartnerControls">
          <TermName xmlns="http://schemas.microsoft.com/office/infopath/2007/PartnerControls">Karlskrona</TermName>
          <TermId xmlns="http://schemas.microsoft.com/office/infopath/2007/PartnerControls">d69da3bc-8cea-48f4-bd86-929fbed51e91</TermId>
        </TermInfo>
      </Terms>
    </OrganisationsenhetTaxHTField0>
    <Ansvarig xmlns="0f81eedc-be6b-4730-a4e1-b084e5d6b295">KSS</Ansvarig>
    <BeslutTagetAv xmlns="0f81eedc-be6b-4730-a4e1-b084e5d6b295" xsi:nil="true"/>
    <FSBeskrivning xmlns="0f81eedc-be6b-4730-a4e1-b084e5d6b295" xsi:nil="true"/>
    <Lagstadgad xmlns="0f81eedc-be6b-4730-a4e1-b084e5d6b295">false</Lagstadgad>
    <Arkiverat xmlns="0f81eedc-be6b-4730-a4e1-b084e5d6b295">false</Arkiverat>
    <ArendeNummer xmlns="AB4A55EA-A779-468F-8F95-44B0B18F4DAA" xsi:nil="true"/>
    <Diarienummer xmlns="0f81eedc-be6b-4730-a4e1-b084e5d6b295" xsi:nil="true"/>
    <Beslutsdatum xmlns="0f81eedc-be6b-4730-a4e1-b084e5d6b295" xsi:nil="true"/>
    <FSDocumentType xmlns="0f81eedc-be6b-4730-a4e1-b084e5d6b295">redovisande</FSDocumentTyp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Kommundokument" ma:contentTypeID="0x01010014C161E3C3264BA3980D06ED6D0A275D00A2506F0D647E3C4E8D09CD67DEFEAA70" ma:contentTypeVersion="0" ma:contentTypeDescription="Dokument med kommunövergripande kolumner" ma:contentTypeScope="" ma:versionID="21648059d2806b813ee2c99fb282b3de">
  <xsd:schema xmlns:xsd="http://www.w3.org/2001/XMLSchema" xmlns:xs="http://www.w3.org/2001/XMLSchema" xmlns:p="http://schemas.microsoft.com/office/2006/metadata/properties" xmlns:ns2="0f81eedc-be6b-4730-a4e1-b084e5d6b295" xmlns:ns3="4ebe6cbf-c613-4d5a-80aa-b7c2c292926e" xmlns:ns4="AB4A55EA-A779-468F-8F95-44B0B18F4DAA" targetNamespace="http://schemas.microsoft.com/office/2006/metadata/properties" ma:root="true" ma:fieldsID="33154431d0930428c789b042408359ac" ns2:_="" ns3:_="" ns4:_="">
    <xsd:import namespace="0f81eedc-be6b-4730-a4e1-b084e5d6b295"/>
    <xsd:import namespace="4ebe6cbf-c613-4d5a-80aa-b7c2c292926e"/>
    <xsd:import namespace="AB4A55EA-A779-468F-8F95-44B0B18F4DAA"/>
    <xsd:element name="properties">
      <xsd:complexType>
        <xsd:sequence>
          <xsd:element name="documentManagement">
            <xsd:complexType>
              <xsd:all>
                <xsd:element ref="ns2:FSBeskrivning" minOccurs="0"/>
                <xsd:element ref="ns2:Diarienummer" minOccurs="0"/>
                <xsd:element ref="ns2:Ansvarig"/>
                <xsd:element ref="ns2:BeslutTagetAv" minOccurs="0"/>
                <xsd:element ref="ns2:Beslutsdatum" minOccurs="0"/>
                <xsd:element ref="ns2:Lagstadgad" minOccurs="0"/>
                <xsd:element ref="ns2:Arkiverat" minOccurs="0"/>
                <xsd:element ref="ns2:FSDocumentType"/>
                <xsd:element ref="ns3:OrganisationsenhetTaxHTField0" minOccurs="0"/>
                <xsd:element ref="ns3:TaxCatchAll" minOccurs="0"/>
                <xsd:element ref="ns3:TaxCatchAllLabel" minOccurs="0"/>
                <xsd:element ref="ns4:ArendeNumme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81eedc-be6b-4730-a4e1-b084e5d6b295" elementFormDefault="qualified">
    <xsd:import namespace="http://schemas.microsoft.com/office/2006/documentManagement/types"/>
    <xsd:import namespace="http://schemas.microsoft.com/office/infopath/2007/PartnerControls"/>
    <xsd:element name="FSBeskrivning" ma:index="8" nillable="true" ma:displayName="Beskrivning" ma:internalName="FSBeskrivning">
      <xsd:simpleType>
        <xsd:restriction base="dms:Text"/>
      </xsd:simpleType>
    </xsd:element>
    <xsd:element name="Diarienummer" ma:index="9" nillable="true" ma:displayName="Diarienummer" ma:internalName="Diarienummer" ma:readOnly="false">
      <xsd:simpleType>
        <xsd:restriction base="dms:Text"/>
      </xsd:simpleType>
    </xsd:element>
    <xsd:element name="Ansvarig" ma:index="10" ma:displayName="Ansvarig funktion" ma:internalName="Ansvarig">
      <xsd:simpleType>
        <xsd:restriction base="dms:Text"/>
      </xsd:simpleType>
    </xsd:element>
    <xsd:element name="BeslutTagetAv" ma:index="11" nillable="true" ma:displayName="Beslut taget av" ma:internalName="BeslutTagetAv">
      <xsd:simpleType>
        <xsd:restriction base="dms:Choice">
          <xsd:enumeration value="Förvaltningsledning"/>
          <xsd:enumeration value="Kommunfullmäktige"/>
          <xsd:enumeration value="Kommunens ledningsgrupp"/>
          <xsd:enumeration value="Kommunstyrelsen"/>
          <xsd:enumeration value="Nämnder"/>
        </xsd:restriction>
      </xsd:simpleType>
    </xsd:element>
    <xsd:element name="Beslutsdatum" ma:index="12" nillable="true" ma:displayName="Beslutsdatum" ma:format="DateOnly" ma:internalName="Beslutsdatum">
      <xsd:simpleType>
        <xsd:restriction base="dms:DateTime"/>
      </xsd:simpleType>
    </xsd:element>
    <xsd:element name="Lagstadgad" ma:index="13" nillable="true" ma:displayName="Lagstadgad" ma:default="0" ma:internalName="Lagstadgad">
      <xsd:simpleType>
        <xsd:restriction base="dms:Boolean"/>
      </xsd:simpleType>
    </xsd:element>
    <xsd:element name="Arkiverat" ma:index="14" nillable="true" ma:displayName="Arkiverat" ma:default="0" ma:internalName="Arkiverat">
      <xsd:simpleType>
        <xsd:restriction base="dms:Boolean"/>
      </xsd:simpleType>
    </xsd:element>
    <xsd:element name="FSDocumentType" ma:index="15" ma:displayName="Dokumenttyp" ma:format="Dropdown" ma:internalName="FSDocumentType" ma:readOnly="false">
      <xsd:simpleType>
        <xsd:restriction base="dms:Choice">
          <xsd:enumeration value="administrativa styrdokument"/>
          <xsd:enumeration value="avtal"/>
          <xsd:enumeration value="beslut"/>
          <xsd:enumeration value="beslutsunderlag"/>
          <xsd:enumeration value="bilaga"/>
          <xsd:enumeration value="blankett"/>
          <xsd:enumeration value="bokslut"/>
          <xsd:enumeration value="broschyr"/>
          <xsd:enumeration value="bildmallar"/>
          <xsd:enumeration value="checklista"/>
          <xsd:enumeration value="deklaration"/>
          <xsd:enumeration value="delegationsordning"/>
          <xsd:enumeration value="handlingsplan"/>
          <xsd:enumeration value="illustration"/>
          <xsd:enumeration value="informationsblad"/>
          <xsd:enumeration value="instruktioner"/>
          <xsd:enumeration value="kallelse"/>
          <xsd:enumeration value="kontoplan"/>
          <xsd:enumeration value="lista"/>
          <xsd:enumeration value="logotyper"/>
          <xsd:enumeration value="mall"/>
          <xsd:enumeration value="minnesanteckningar"/>
          <xsd:enumeration value="policy"/>
          <xsd:enumeration value="presentation"/>
          <xsd:enumeration value="program och planer"/>
          <xsd:enumeration value="projektdokument"/>
          <xsd:enumeration value="protokoll"/>
          <xsd:enumeration value="rapport"/>
          <xsd:enumeration value="redovisande"/>
          <xsd:enumeration value="referenskoder"/>
          <xsd:enumeration value="schema"/>
          <xsd:enumeration value="styrande"/>
          <xsd:enumeration value="tjänst"/>
          <xsd:enumeration value="utbildningsmaterial"/>
          <xsd:enumeration value="verksamhetsberättelser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be6cbf-c613-4d5a-80aa-b7c2c292926e" elementFormDefault="qualified">
    <xsd:import namespace="http://schemas.microsoft.com/office/2006/documentManagement/types"/>
    <xsd:import namespace="http://schemas.microsoft.com/office/infopath/2007/PartnerControls"/>
    <xsd:element name="OrganisationsenhetTaxHTField0" ma:index="16" ma:taxonomy="true" ma:internalName="OrganisationsenhetTaxHTField0" ma:taxonomyFieldName="Organisationsenhet" ma:displayName="Organisationsenhet" ma:default="1;#Karlskrona Kommun|5babc4c4-6179-4934-a4fd-f551dc31c229" ma:fieldId="{7be3998b-fea8-4364-9441-3a42e78fb8de}" ma:sspId="64e65243-bef9-4259-8619-51e3a95c2bda" ma:termSetId="cb9bbfb9-3245-46e1-8f40-4eb5d61b2e9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7" nillable="true" ma:displayName="Global taxonomikolumn" ma:hidden="true" ma:list="{0b54300b-a8ab-4a86-a07e-5f8b65b8fc8e}" ma:internalName="TaxCatchAll" ma:showField="CatchAllData" ma:web="0f81eedc-be6b-4730-a4e1-b084e5d6b29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8" nillable="true" ma:displayName="Global taxonomikolumn1" ma:hidden="true" ma:list="{0b54300b-a8ab-4a86-a07e-5f8b65b8fc8e}" ma:internalName="TaxCatchAllLabel" ma:readOnly="true" ma:showField="CatchAllDataLabel" ma:web="0f81eedc-be6b-4730-a4e1-b084e5d6b29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4A55EA-A779-468F-8F95-44B0B18F4DAA" elementFormDefault="qualified">
    <xsd:import namespace="http://schemas.microsoft.com/office/2006/documentManagement/types"/>
    <xsd:import namespace="http://schemas.microsoft.com/office/infopath/2007/PartnerControls"/>
    <xsd:element name="ArendeNummer" ma:index="20" nillable="true" ma:displayName="Ärendenummer" ma:internalName="ArendeNummer">
      <xsd:simpleType>
        <xsd:restriction base="dms:Number">
          <xsd:maxInclusive value="30"/>
          <xsd:minInclusive value="1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haredContentType xmlns="Microsoft.SharePoint.Taxonomy.ContentTypeSync" SourceId="64e65243-bef9-4259-8619-51e3a95c2bda" ContentTypeId="0x01010014C161E3C3264BA3980D06ED6D0A275D" PreviousValue="false"/>
</file>

<file path=customXml/itemProps1.xml><?xml version="1.0" encoding="utf-8"?>
<ds:datastoreItem xmlns:ds="http://schemas.openxmlformats.org/officeDocument/2006/customXml" ds:itemID="{AF607EE1-BC80-4561-9CFA-435042D1986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2656056-A98C-4D1B-BE2D-FDA99F04CC00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0f81eedc-be6b-4730-a4e1-b084e5d6b295"/>
    <ds:schemaRef ds:uri="http://purl.org/dc/terms/"/>
    <ds:schemaRef ds:uri="http://schemas.openxmlformats.org/package/2006/metadata/core-properties"/>
    <ds:schemaRef ds:uri="4ebe6cbf-c613-4d5a-80aa-b7c2c292926e"/>
    <ds:schemaRef ds:uri="AB4A55EA-A779-468F-8F95-44B0B18F4DAA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64F8985-1874-45E1-AD8D-C10C1F85D9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f81eedc-be6b-4730-a4e1-b084e5d6b295"/>
    <ds:schemaRef ds:uri="4ebe6cbf-c613-4d5a-80aa-b7c2c292926e"/>
    <ds:schemaRef ds:uri="AB4A55EA-A779-468F-8F95-44B0B18F4D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83FAD57D-2C84-4C94-B371-FA89F674B9AB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399</Words>
  <Application>Microsoft Office PowerPoint</Application>
  <PresentationFormat>Bredbild</PresentationFormat>
  <Paragraphs>71</Paragraphs>
  <Slides>20</Slides>
  <Notes>13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Office-tema</vt:lpstr>
      <vt:lpstr>Återkoppling Nationella brukarundersökningen 2022</vt:lpstr>
      <vt:lpstr>PowerPoint-presentation</vt:lpstr>
      <vt:lpstr>1. Får du bestämma om saker som är viktiga för dig hemma? </vt:lpstr>
      <vt:lpstr>18 personer svarade.</vt:lpstr>
      <vt:lpstr>2. Får du den hjälp du vill ha hemma? </vt:lpstr>
      <vt:lpstr>18 personer svarade.</vt:lpstr>
      <vt:lpstr>3. Bryr sig personalen hemma om dig?</vt:lpstr>
      <vt:lpstr>18 personer svarade.</vt:lpstr>
      <vt:lpstr>4. Pratar personalen hemma med dig så att du förstår vad de menar?</vt:lpstr>
      <vt:lpstr>18 personer svarade.</vt:lpstr>
      <vt:lpstr>5. Förstår personalen hemma vad du säger?</vt:lpstr>
      <vt:lpstr>18 personer svarade.  </vt:lpstr>
      <vt:lpstr>6. Känner du dig trygg med personalen hemma?</vt:lpstr>
      <vt:lpstr>18 personer svarade.</vt:lpstr>
      <vt:lpstr>7. Är du rädd för något hemma?</vt:lpstr>
      <vt:lpstr>18 personer svarade.</vt:lpstr>
      <vt:lpstr>8. Vet du vem du ska prata med om något är dåligt hemma?</vt:lpstr>
      <vt:lpstr>18 personer svarade. </vt:lpstr>
      <vt:lpstr>9. Trivs du hemma?</vt:lpstr>
      <vt:lpstr>18 personer svarade. </vt:lpstr>
    </vt:vector>
  </TitlesOfParts>
  <Company>Karlskrona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Therese Widerberg</dc:creator>
  <cp:lastModifiedBy>Lina Smith</cp:lastModifiedBy>
  <cp:revision>14</cp:revision>
  <dcterms:created xsi:type="dcterms:W3CDTF">2020-02-06T09:26:42Z</dcterms:created>
  <dcterms:modified xsi:type="dcterms:W3CDTF">2023-02-07T08:31:04Z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0x01010014C161E3C3264BA3980D06ED6D0A275D00A2506F0D647E3C4E8D09CD67DEFEAA70</vt:lpwstr>
  </property>
  <property fmtid="{D5CDD505-2E9C-101B-9397-08002B2CF9AE}" pid="3" name="Organisationsenhet">
    <vt:lpwstr>2;#Karlskrona|d69da3bc-8cea-48f4-bd86-929fbed51e91</vt:lpwstr>
  </property>
</Properties>
</file>