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2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26"/>
  </p:notesMasterIdLst>
  <p:sldIdLst>
    <p:sldId id="257" r:id="rId6"/>
    <p:sldId id="279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67" d="100"/>
          <a:sy n="67" d="100"/>
        </p:scale>
        <p:origin x="45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2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5.7516339869281043E-2"/>
          <c:w val="1"/>
          <c:h val="0.8849673202614378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'1 Får du bestämma om saker'!$A$1</c:f>
              <c:strCache>
                <c:ptCount val="1"/>
                <c:pt idx="0">
                  <c:v>Ja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131-47C5-9BCA-922AD1E1EF40}"/>
              </c:ext>
            </c:extLst>
          </c:dPt>
          <c:val>
            <c:numRef>
              <c:f>'1 Får du bestämma om saker'!$B$1</c:f>
              <c:numCache>
                <c:formatCode>General</c:formatCode>
                <c:ptCount val="1"/>
                <c:pt idx="0">
                  <c:v>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131-47C5-9BCA-922AD1E1EF40}"/>
            </c:ext>
          </c:extLst>
        </c:ser>
        <c:ser>
          <c:idx val="1"/>
          <c:order val="1"/>
          <c:tx>
            <c:strRef>
              <c:f>'1 Får du bestämma om saker'!$A$2</c:f>
              <c:strCache>
                <c:ptCount val="1"/>
                <c:pt idx="0">
                  <c:v>Ibland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val>
            <c:numRef>
              <c:f>'1 Får du bestämma om saker'!$B$2</c:f>
              <c:numCache>
                <c:formatCode>General</c:formatCode>
                <c:ptCount val="1"/>
                <c:pt idx="0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131-47C5-9BCA-922AD1E1EF40}"/>
            </c:ext>
          </c:extLst>
        </c:ser>
        <c:ser>
          <c:idx val="2"/>
          <c:order val="2"/>
          <c:tx>
            <c:strRef>
              <c:f>'1 Får du bestämma om saker'!$A$3</c:f>
              <c:strCache>
                <c:ptCount val="1"/>
                <c:pt idx="0">
                  <c:v>Nej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val>
            <c:numRef>
              <c:f>'1 Får du bestämma om saker'!$B$3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131-47C5-9BCA-922AD1E1EF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60709520"/>
        <c:axId val="360709192"/>
      </c:barChart>
      <c:catAx>
        <c:axId val="36070952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60709192"/>
        <c:crosses val="autoZero"/>
        <c:auto val="1"/>
        <c:lblAlgn val="ctr"/>
        <c:lblOffset val="100"/>
        <c:noMultiLvlLbl val="0"/>
      </c:catAx>
      <c:valAx>
        <c:axId val="360709192"/>
        <c:scaling>
          <c:orientation val="minMax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3607095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6.8721286728233022E-2"/>
          <c:w val="1"/>
          <c:h val="0.8981481481481481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'2 Får du den hjälp'!$A$1</c:f>
              <c:strCache>
                <c:ptCount val="1"/>
                <c:pt idx="0">
                  <c:v>Ja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966-4130-BD64-ECB71D6BB5E3}"/>
              </c:ext>
            </c:extLst>
          </c:dPt>
          <c:val>
            <c:numRef>
              <c:f>'2 Får du den hjälp'!$B$1</c:f>
              <c:numCache>
                <c:formatCode>General</c:formatCode>
                <c:ptCount val="1"/>
                <c:pt idx="0">
                  <c:v>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966-4130-BD64-ECB71D6BB5E3}"/>
            </c:ext>
          </c:extLst>
        </c:ser>
        <c:ser>
          <c:idx val="1"/>
          <c:order val="1"/>
          <c:tx>
            <c:strRef>
              <c:f>'2 Får du den hjälp'!$A$2</c:f>
              <c:strCache>
                <c:ptCount val="1"/>
                <c:pt idx="0">
                  <c:v>Ibland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val>
            <c:numRef>
              <c:f>'2 Får du den hjälp'!$B$2</c:f>
              <c:numCache>
                <c:formatCode>General</c:formatCode>
                <c:ptCount val="1"/>
                <c:pt idx="0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966-4130-BD64-ECB71D6BB5E3}"/>
            </c:ext>
          </c:extLst>
        </c:ser>
        <c:ser>
          <c:idx val="2"/>
          <c:order val="2"/>
          <c:tx>
            <c:strRef>
              <c:f>'2 Får du den hjälp'!$A$3</c:f>
              <c:strCache>
                <c:ptCount val="1"/>
                <c:pt idx="0">
                  <c:v>Nej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val>
            <c:numRef>
              <c:f>'2 Får du den hjälp'!$B$3</c:f>
              <c:numCache>
                <c:formatCode>General</c:formatCode>
                <c:ptCount val="1"/>
                <c:pt idx="0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966-4130-BD64-ECB71D6BB5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55092136"/>
        <c:axId val="355092792"/>
      </c:barChart>
      <c:catAx>
        <c:axId val="35509213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55092792"/>
        <c:crosses val="autoZero"/>
        <c:auto val="1"/>
        <c:lblAlgn val="ctr"/>
        <c:lblOffset val="100"/>
        <c:noMultiLvlLbl val="0"/>
      </c:catAx>
      <c:valAx>
        <c:axId val="355092792"/>
        <c:scaling>
          <c:orientation val="minMax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355092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6.4896755162241887E-2"/>
          <c:w val="1"/>
          <c:h val="0.8702064896755161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'3 Bryr sig personalen hemma'!$A$1</c:f>
              <c:strCache>
                <c:ptCount val="1"/>
                <c:pt idx="0">
                  <c:v>Ja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val>
            <c:numRef>
              <c:f>'3 Bryr sig personalen hemma'!$B$1</c:f>
              <c:numCache>
                <c:formatCode>General</c:formatCode>
                <c:ptCount val="1"/>
                <c:pt idx="0">
                  <c:v>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B8-4535-A536-30416318B808}"/>
            </c:ext>
          </c:extLst>
        </c:ser>
        <c:ser>
          <c:idx val="1"/>
          <c:order val="1"/>
          <c:tx>
            <c:strRef>
              <c:f>'3 Bryr sig personalen hemma'!$A$2</c:f>
              <c:strCache>
                <c:ptCount val="1"/>
                <c:pt idx="0">
                  <c:v>Ibland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val>
            <c:numRef>
              <c:f>'3 Bryr sig personalen hemma'!$B$2</c:f>
              <c:numCache>
                <c:formatCode>General</c:formatCode>
                <c:ptCount val="1"/>
                <c:pt idx="0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B8-4535-A536-30416318B808}"/>
            </c:ext>
          </c:extLst>
        </c:ser>
        <c:ser>
          <c:idx val="2"/>
          <c:order val="2"/>
          <c:tx>
            <c:strRef>
              <c:f>'3 Bryr sig personalen hemma'!$A$3</c:f>
              <c:strCache>
                <c:ptCount val="1"/>
                <c:pt idx="0">
                  <c:v>Nej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val>
            <c:numRef>
              <c:f>'3 Bryr sig personalen hemma'!$B$3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8B8-4535-A536-30416318B8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30636056"/>
        <c:axId val="430639008"/>
      </c:barChart>
      <c:catAx>
        <c:axId val="43063605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430639008"/>
        <c:crosses val="autoZero"/>
        <c:auto val="1"/>
        <c:lblAlgn val="ctr"/>
        <c:lblOffset val="100"/>
        <c:noMultiLvlLbl val="0"/>
      </c:catAx>
      <c:valAx>
        <c:axId val="430639008"/>
        <c:scaling>
          <c:orientation val="minMax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430636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5.0925925925925923E-2"/>
          <c:w val="1"/>
          <c:h val="0.8981481481481481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'4 Pratar personalen så du förs'!$A$1</c:f>
              <c:strCache>
                <c:ptCount val="1"/>
                <c:pt idx="0">
                  <c:v>Alla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val>
            <c:numRef>
              <c:f>'4 Pratar personalen så du förs'!$B$1</c:f>
              <c:numCache>
                <c:formatCode>General</c:formatCode>
                <c:ptCount val="1"/>
                <c:pt idx="0">
                  <c:v>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4D-491F-8BBA-C5FD86BD789A}"/>
            </c:ext>
          </c:extLst>
        </c:ser>
        <c:ser>
          <c:idx val="1"/>
          <c:order val="1"/>
          <c:tx>
            <c:strRef>
              <c:f>'4 Pratar personalen så du förs'!$A$2</c:f>
              <c:strCache>
                <c:ptCount val="1"/>
                <c:pt idx="0">
                  <c:v>Några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val>
            <c:numRef>
              <c:f>'4 Pratar personalen så du förs'!$B$2</c:f>
              <c:numCache>
                <c:formatCode>General</c:formatCode>
                <c:ptCount val="1"/>
                <c:pt idx="0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4D-491F-8BBA-C5FD86BD789A}"/>
            </c:ext>
          </c:extLst>
        </c:ser>
        <c:ser>
          <c:idx val="2"/>
          <c:order val="2"/>
          <c:tx>
            <c:strRef>
              <c:f>'4 Pratar personalen så du förs'!$A$3</c:f>
              <c:strCache>
                <c:ptCount val="1"/>
                <c:pt idx="0">
                  <c:v>Ingen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val>
            <c:numRef>
              <c:f>'4 Pratar personalen så du förs'!$B$3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B4D-491F-8BBA-C5FD86BD78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60708864"/>
        <c:axId val="360711488"/>
      </c:barChart>
      <c:catAx>
        <c:axId val="36070886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60711488"/>
        <c:crosses val="autoZero"/>
        <c:auto val="1"/>
        <c:lblAlgn val="ctr"/>
        <c:lblOffset val="100"/>
        <c:noMultiLvlLbl val="0"/>
      </c:catAx>
      <c:valAx>
        <c:axId val="360711488"/>
        <c:scaling>
          <c:orientation val="minMax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360708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5.1825677267373381E-2"/>
          <c:w val="1"/>
          <c:h val="0.8963486454652532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'5 Förstår personalen dig'!$A$1</c:f>
              <c:strCache>
                <c:ptCount val="1"/>
                <c:pt idx="0">
                  <c:v>Alla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val>
            <c:numRef>
              <c:f>'5 Förstår personalen dig'!$B$1</c:f>
              <c:numCache>
                <c:formatCode>General</c:formatCode>
                <c:ptCount val="1"/>
                <c:pt idx="0">
                  <c:v>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7A-4456-B5D6-432150D97E46}"/>
            </c:ext>
          </c:extLst>
        </c:ser>
        <c:ser>
          <c:idx val="1"/>
          <c:order val="1"/>
          <c:tx>
            <c:strRef>
              <c:f>'5 Förstår personalen dig'!$A$2</c:f>
              <c:strCache>
                <c:ptCount val="1"/>
                <c:pt idx="0">
                  <c:v>Några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val>
            <c:numRef>
              <c:f>'5 Förstår personalen dig'!$B$2</c:f>
              <c:numCache>
                <c:formatCode>General</c:formatCode>
                <c:ptCount val="1"/>
                <c:pt idx="0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17A-4456-B5D6-432150D97E46}"/>
            </c:ext>
          </c:extLst>
        </c:ser>
        <c:ser>
          <c:idx val="2"/>
          <c:order val="2"/>
          <c:tx>
            <c:strRef>
              <c:f>'5 Förstår personalen dig'!$A$3</c:f>
              <c:strCache>
                <c:ptCount val="1"/>
                <c:pt idx="0">
                  <c:v>Ingen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17A-4456-B5D6-432150D97E46}"/>
              </c:ext>
            </c:extLst>
          </c:dPt>
          <c:val>
            <c:numRef>
              <c:f>'5 Förstår personalen dig'!$B$3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17A-4456-B5D6-432150D97E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27164872"/>
        <c:axId val="427162576"/>
      </c:barChart>
      <c:catAx>
        <c:axId val="42716487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427162576"/>
        <c:crosses val="autoZero"/>
        <c:auto val="1"/>
        <c:lblAlgn val="ctr"/>
        <c:lblOffset val="100"/>
        <c:noMultiLvlLbl val="0"/>
      </c:catAx>
      <c:valAx>
        <c:axId val="427162576"/>
        <c:scaling>
          <c:orientation val="minMax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4271648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5.8165548098434001E-2"/>
          <c:w val="1"/>
          <c:h val="0.9015659955257270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'6 Trygg med personalen'!$A$1</c:f>
              <c:strCache>
                <c:ptCount val="1"/>
                <c:pt idx="0">
                  <c:v>Alla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val>
            <c:numRef>
              <c:f>'6 Trygg med personalen'!$B$1</c:f>
              <c:numCache>
                <c:formatCode>General</c:formatCode>
                <c:ptCount val="1"/>
                <c:pt idx="0">
                  <c:v>211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9A-44C0-BBE1-9520729A1DA5}"/>
            </c:ext>
          </c:extLst>
        </c:ser>
        <c:ser>
          <c:idx val="1"/>
          <c:order val="1"/>
          <c:tx>
            <c:strRef>
              <c:f>'6 Trygg med personalen'!$A$2</c:f>
              <c:strCache>
                <c:ptCount val="1"/>
                <c:pt idx="0">
                  <c:v>Några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val>
            <c:numRef>
              <c:f>'6 Trygg med personalen'!$B$2</c:f>
              <c:numCache>
                <c:formatCode>General</c:formatCode>
                <c:ptCount val="1"/>
                <c:pt idx="0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9A-44C0-BBE1-9520729A1DA5}"/>
            </c:ext>
          </c:extLst>
        </c:ser>
        <c:ser>
          <c:idx val="2"/>
          <c:order val="2"/>
          <c:tx>
            <c:strRef>
              <c:f>'6 Trygg med personalen'!$A$3</c:f>
              <c:strCache>
                <c:ptCount val="1"/>
                <c:pt idx="0">
                  <c:v>Ingen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val>
            <c:numRef>
              <c:f>'6 Trygg med personalen'!$B$3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29A-44C0-BBE1-9520729A1D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62305408"/>
        <c:axId val="362305736"/>
      </c:barChart>
      <c:catAx>
        <c:axId val="3623054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62305736"/>
        <c:crosses val="autoZero"/>
        <c:auto val="1"/>
        <c:lblAlgn val="ctr"/>
        <c:lblOffset val="100"/>
        <c:noMultiLvlLbl val="0"/>
      </c:catAx>
      <c:valAx>
        <c:axId val="362305736"/>
        <c:scaling>
          <c:orientation val="minMax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362305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6.4893499408665539E-2"/>
          <c:w val="1"/>
          <c:h val="0.8702130011826689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'7 Rädd för något hemma'!$A$1</c:f>
              <c:strCache>
                <c:ptCount val="1"/>
                <c:pt idx="0">
                  <c:v>Aldrig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val>
            <c:numRef>
              <c:f>'7 Rädd för något hemma'!$B$1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5B-46F4-9EE7-9A466AD71C52}"/>
            </c:ext>
          </c:extLst>
        </c:ser>
        <c:ser>
          <c:idx val="1"/>
          <c:order val="1"/>
          <c:tx>
            <c:strRef>
              <c:f>'7 Rädd för något hemma'!$A$2</c:f>
              <c:strCache>
                <c:ptCount val="1"/>
                <c:pt idx="0">
                  <c:v>Ibland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val>
            <c:numRef>
              <c:f>'7 Rädd för något hemma'!$B$2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65B-46F4-9EE7-9A466AD71C52}"/>
            </c:ext>
          </c:extLst>
        </c:ser>
        <c:ser>
          <c:idx val="2"/>
          <c:order val="2"/>
          <c:tx>
            <c:strRef>
              <c:f>'7 Rädd för något hemma'!$A$3</c:f>
              <c:strCache>
                <c:ptCount val="1"/>
                <c:pt idx="0">
                  <c:v>Ofta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val>
            <c:numRef>
              <c:f>'7 Rädd för något hemma'!$B$3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65B-46F4-9EE7-9A466AD71C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50359920"/>
        <c:axId val="350364512"/>
      </c:barChart>
      <c:catAx>
        <c:axId val="35035992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350364512"/>
        <c:crosses val="autoZero"/>
        <c:auto val="1"/>
        <c:lblAlgn val="ctr"/>
        <c:lblOffset val="100"/>
        <c:noMultiLvlLbl val="0"/>
      </c:catAx>
      <c:valAx>
        <c:axId val="350364512"/>
        <c:scaling>
          <c:orientation val="minMax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3503599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5.0925925925925923E-2"/>
          <c:w val="1"/>
          <c:h val="0.8981481481481481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'8 Vet du vem du ska prata med'!$A$1</c:f>
              <c:strCache>
                <c:ptCount val="1"/>
                <c:pt idx="0">
                  <c:v>Ja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val>
            <c:numRef>
              <c:f>'8 Vet du vem du ska prata med'!$B$1</c:f>
              <c:numCache>
                <c:formatCode>General</c:formatCode>
                <c:ptCount val="1"/>
                <c:pt idx="0">
                  <c:v>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7C-4D2C-8DE8-E98AABE36B01}"/>
            </c:ext>
          </c:extLst>
        </c:ser>
        <c:ser>
          <c:idx val="1"/>
          <c:order val="1"/>
          <c:tx>
            <c:strRef>
              <c:f>'8 Vet du vem du ska prata med'!$A$2</c:f>
              <c:strCache>
                <c:ptCount val="1"/>
                <c:pt idx="0">
                  <c:v>Nej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val>
            <c:numRef>
              <c:f>'8 Vet du vem du ska prata med'!$B$2</c:f>
              <c:numCache>
                <c:formatCode>General</c:formatCode>
                <c:ptCount val="1"/>
                <c:pt idx="0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07C-4D2C-8DE8-E98AABE36B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72851120"/>
        <c:axId val="472850464"/>
      </c:barChart>
      <c:catAx>
        <c:axId val="47285112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472850464"/>
        <c:crosses val="autoZero"/>
        <c:auto val="1"/>
        <c:lblAlgn val="ctr"/>
        <c:lblOffset val="100"/>
        <c:noMultiLvlLbl val="0"/>
      </c:catAx>
      <c:valAx>
        <c:axId val="472850464"/>
        <c:scaling>
          <c:orientation val="minMax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4728511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3.5555555555555556E-2"/>
          <c:w val="1"/>
          <c:h val="0.9022222222222222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'9 Trivs du hemma'!$A$1</c:f>
              <c:strCache>
                <c:ptCount val="1"/>
                <c:pt idx="0">
                  <c:v>Ja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val>
            <c:numRef>
              <c:f>'9 Trivs du hemma'!$B$1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3F-43E5-86C4-3CD9E2A3B000}"/>
            </c:ext>
          </c:extLst>
        </c:ser>
        <c:ser>
          <c:idx val="1"/>
          <c:order val="1"/>
          <c:tx>
            <c:strRef>
              <c:f>'9 Trivs du hemma'!$A$2</c:f>
              <c:strCache>
                <c:ptCount val="1"/>
                <c:pt idx="0">
                  <c:v>Ibland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val>
            <c:numRef>
              <c:f>'9 Trivs du hemma'!$B$2</c:f>
              <c:numCache>
                <c:formatCode>General</c:formatCode>
                <c:ptCount val="1"/>
                <c:pt idx="0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3F-43E5-86C4-3CD9E2A3B000}"/>
            </c:ext>
          </c:extLst>
        </c:ser>
        <c:ser>
          <c:idx val="2"/>
          <c:order val="2"/>
          <c:tx>
            <c:strRef>
              <c:f>'9 Trivs du hemma'!$A$3</c:f>
              <c:strCache>
                <c:ptCount val="1"/>
                <c:pt idx="0">
                  <c:v>Nej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val>
            <c:numRef>
              <c:f>'9 Trivs du hemma'!$B$3</c:f>
              <c:numCache>
                <c:formatCode>General</c:formatCode>
                <c:ptCount val="1"/>
                <c:pt idx="0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93F-43E5-86C4-3CD9E2A3B0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29777944"/>
        <c:axId val="425516056"/>
      </c:barChart>
      <c:catAx>
        <c:axId val="42977794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425516056"/>
        <c:crosses val="autoZero"/>
        <c:auto val="1"/>
        <c:lblAlgn val="ctr"/>
        <c:lblOffset val="100"/>
        <c:noMultiLvlLbl val="0"/>
      </c:catAx>
      <c:valAx>
        <c:axId val="425516056"/>
        <c:scaling>
          <c:orientation val="minMax"/>
          <c:min val="0"/>
        </c:scaling>
        <c:delete val="1"/>
        <c:axPos val="b"/>
        <c:numFmt formatCode="General" sourceLinked="1"/>
        <c:majorTickMark val="out"/>
        <c:minorTickMark val="none"/>
        <c:tickLblPos val="nextTo"/>
        <c:crossAx val="4297779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0.725</cdr:x>
      <cdr:y>0.41113</cdr:y>
    </cdr:from>
    <cdr:to>
      <cdr:x>0.82853</cdr:x>
      <cdr:y>0.59801</cdr:y>
    </cdr:to>
    <cdr:sp macro="" textlink="">
      <cdr:nvSpPr>
        <cdr:cNvPr id="2" name="textruta 16">
          <a:extLst xmlns:a="http://schemas.openxmlformats.org/drawingml/2006/main">
            <a:ext uri="{FF2B5EF4-FFF2-40B4-BE49-F238E27FC236}">
              <a16:creationId xmlns:a16="http://schemas.microsoft.com/office/drawing/2014/main" id="{204F7929-D77E-4A6B-2A34-4B3374201317}"/>
            </a:ext>
          </a:extLst>
        </cdr:cNvPr>
        <cdr:cNvSpPr txBox="1"/>
      </cdr:nvSpPr>
      <cdr:spPr>
        <a:xfrm xmlns:a="http://schemas.openxmlformats.org/drawingml/2006/main">
          <a:off x="5751981" y="880236"/>
          <a:ext cx="821410" cy="4001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sv-SE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sv-SE" sz="2000" b="1" dirty="0"/>
            <a:t>16 %</a:t>
          </a:r>
        </a:p>
      </cdr:txBody>
    </cdr:sp>
  </cdr:relSizeAnchor>
  <cdr:relSizeAnchor xmlns:cdr="http://schemas.openxmlformats.org/drawingml/2006/chartDrawing">
    <cdr:from>
      <cdr:x>0.83829</cdr:x>
      <cdr:y>0.42037</cdr:y>
    </cdr:from>
    <cdr:to>
      <cdr:x>0.94182</cdr:x>
      <cdr:y>0.60725</cdr:y>
    </cdr:to>
    <cdr:sp macro="" textlink="">
      <cdr:nvSpPr>
        <cdr:cNvPr id="3" name="textruta 16">
          <a:extLst xmlns:a="http://schemas.openxmlformats.org/drawingml/2006/main">
            <a:ext uri="{FF2B5EF4-FFF2-40B4-BE49-F238E27FC236}">
              <a16:creationId xmlns:a16="http://schemas.microsoft.com/office/drawing/2014/main" id="{13F7D961-DA3E-4E20-21CD-C0C348117B0F}"/>
            </a:ext>
          </a:extLst>
        </cdr:cNvPr>
        <cdr:cNvSpPr txBox="1"/>
      </cdr:nvSpPr>
      <cdr:spPr>
        <a:xfrm xmlns:a="http://schemas.openxmlformats.org/drawingml/2006/main">
          <a:off x="6650777" y="900017"/>
          <a:ext cx="821410" cy="4001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sv-SE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sv-SE" sz="2000" b="1" dirty="0"/>
            <a:t>9 %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0.89655</cdr:x>
      <cdr:y>0.32384</cdr:y>
    </cdr:from>
    <cdr:to>
      <cdr:x>1</cdr:x>
      <cdr:y>0.70636</cdr:y>
    </cdr:to>
    <cdr:sp macro="" textlink="">
      <cdr:nvSpPr>
        <cdr:cNvPr id="3" name="Pil: höger 2">
          <a:extLst xmlns:a="http://schemas.openxmlformats.org/drawingml/2006/main">
            <a:ext uri="{FF2B5EF4-FFF2-40B4-BE49-F238E27FC236}">
              <a16:creationId xmlns:a16="http://schemas.microsoft.com/office/drawing/2014/main" id="{AF243AFA-EA1E-79CC-E7BD-5B44D633159E}"/>
            </a:ext>
          </a:extLst>
        </cdr:cNvPr>
        <cdr:cNvSpPr/>
      </cdr:nvSpPr>
      <cdr:spPr>
        <a:xfrm xmlns:a="http://schemas.openxmlformats.org/drawingml/2006/main" rot="10800000">
          <a:off x="7118641" y="692483"/>
          <a:ext cx="821411" cy="817980"/>
        </a:xfrm>
        <a:prstGeom xmlns:a="http://schemas.openxmlformats.org/drawingml/2006/main" prst="rightArrow">
          <a:avLst/>
        </a:prstGeom>
        <a:solidFill xmlns:a="http://schemas.openxmlformats.org/drawingml/2006/main">
          <a:srgbClr val="FF0000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sv-SE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sv-SE" dirty="0"/>
        </a:p>
      </cdr:txBody>
    </cdr:sp>
  </cdr:relSizeAnchor>
  <cdr:relSizeAnchor xmlns:cdr="http://schemas.openxmlformats.org/drawingml/2006/chartDrawing">
    <cdr:from>
      <cdr:x>0.89655</cdr:x>
      <cdr:y>0.40644</cdr:y>
    </cdr:from>
    <cdr:to>
      <cdr:x>1</cdr:x>
      <cdr:y>0.59355</cdr:y>
    </cdr:to>
    <cdr:sp macro="" textlink="">
      <cdr:nvSpPr>
        <cdr:cNvPr id="2" name="textruta 12">
          <a:extLst xmlns:a="http://schemas.openxmlformats.org/drawingml/2006/main">
            <a:ext uri="{FF2B5EF4-FFF2-40B4-BE49-F238E27FC236}">
              <a16:creationId xmlns:a16="http://schemas.microsoft.com/office/drawing/2014/main" id="{E4A1214E-C041-BA55-17BB-BA6E4A88712D}"/>
            </a:ext>
          </a:extLst>
        </cdr:cNvPr>
        <cdr:cNvSpPr txBox="1"/>
      </cdr:nvSpPr>
      <cdr:spPr>
        <a:xfrm xmlns:a="http://schemas.openxmlformats.org/drawingml/2006/main">
          <a:off x="7118642" y="869126"/>
          <a:ext cx="821410" cy="4001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sv-SE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sv-SE" sz="2000" b="1" dirty="0"/>
            <a:t>2 %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FD602E-11D5-4271-AF71-872539C1ED25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8AA75C-8FEE-4ED1-88D3-DB62741310B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9395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62852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393511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18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12752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baseline="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19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557494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20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82129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25198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443088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110844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342192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61117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57516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Denna fråga saknas</a:t>
            </a:r>
            <a:r>
              <a:rPr lang="sv-SE" baseline="0" dirty="0"/>
              <a:t> i </a:t>
            </a:r>
            <a:r>
              <a:rPr lang="sv-SE" dirty="0"/>
              <a:t>enkäten</a:t>
            </a:r>
            <a:r>
              <a:rPr lang="sv-SE" baseline="0" dirty="0"/>
              <a:t> för Boendestöd SOL.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604500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8BB29-7811-4246-9154-CC515A529F88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4958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44595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3126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1305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3106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3493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4830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9163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23883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1973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348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3A762-8C51-45AD-ACC5-F1EAAFED96EB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8175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3A762-8C51-45AD-ACC5-F1EAAFED96EB}" type="datetimeFigureOut">
              <a:rPr lang="sv-SE" smtClean="0"/>
              <a:t>2023-02-07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000EB-B3FF-4564-85BF-67F6F89AAC5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8946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1.png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png"/><Relationship Id="rId5" Type="http://schemas.openxmlformats.org/officeDocument/2006/relationships/image" Target="../media/image21.png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7" Type="http://schemas.openxmlformats.org/officeDocument/2006/relationships/image" Target="../media/image3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9.png"/><Relationship Id="rId5" Type="http://schemas.openxmlformats.org/officeDocument/2006/relationships/image" Target="../media/image12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png"/><Relationship Id="rId5" Type="http://schemas.openxmlformats.org/officeDocument/2006/relationships/image" Target="../media/image32.png"/><Relationship Id="rId4" Type="http://schemas.openxmlformats.org/officeDocument/2006/relationships/image" Target="../media/image1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Återkoppling Nationella brukarundersökningen 2022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>
            <a:normAutofit/>
          </a:bodyPr>
          <a:lstStyle/>
          <a:p>
            <a:r>
              <a:rPr lang="sv-SE" dirty="0"/>
              <a:t>Resultat Karlskrona kommun </a:t>
            </a:r>
          </a:p>
          <a:p>
            <a:r>
              <a:rPr lang="sv-SE" dirty="0"/>
              <a:t>Gruppbostad</a:t>
            </a:r>
          </a:p>
          <a:p>
            <a:r>
              <a:rPr lang="sv-SE" dirty="0"/>
              <a:t>Övergripande</a:t>
            </a: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74" y="556949"/>
            <a:ext cx="1433775" cy="1433775"/>
          </a:xfrm>
          <a:prstGeom prst="rect">
            <a:avLst/>
          </a:prstGeom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1149" y="4862945"/>
            <a:ext cx="1437281" cy="1437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984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l: höger 2">
            <a:extLst>
              <a:ext uri="{FF2B5EF4-FFF2-40B4-BE49-F238E27FC236}">
                <a16:creationId xmlns:a16="http://schemas.microsoft.com/office/drawing/2014/main" id="{AF243AFA-EA1E-79CC-E7BD-5B44D633159E}"/>
              </a:ext>
            </a:extLst>
          </p:cNvPr>
          <p:cNvSpPr/>
          <p:nvPr/>
        </p:nvSpPr>
        <p:spPr>
          <a:xfrm rot="10800000">
            <a:off x="9791278" y="2743200"/>
            <a:ext cx="821411" cy="81798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aphicFrame>
        <p:nvGraphicFramePr>
          <p:cNvPr id="17" name="Diagram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3752622"/>
              </p:ext>
            </p:extLst>
          </p:nvPr>
        </p:nvGraphicFramePr>
        <p:xfrm>
          <a:off x="2492339" y="1981200"/>
          <a:ext cx="7956586" cy="22311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Bildobjekt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450" y="575999"/>
            <a:ext cx="1424250" cy="1405201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sp>
        <p:nvSpPr>
          <p:cNvPr id="7" name="Rubrik 7"/>
          <p:cNvSpPr>
            <a:spLocks noGrp="1"/>
          </p:cNvSpPr>
          <p:nvPr>
            <p:ph type="title"/>
          </p:nvPr>
        </p:nvSpPr>
        <p:spPr>
          <a:xfrm>
            <a:off x="2498792" y="552840"/>
            <a:ext cx="7950133" cy="1414726"/>
          </a:xfrm>
        </p:spPr>
        <p:txBody>
          <a:bodyPr>
            <a:normAutofit/>
          </a:bodyPr>
          <a:lstStyle/>
          <a:p>
            <a:r>
              <a:rPr lang="sv-SE" sz="3600" dirty="0"/>
              <a:t>129 personer svarade.</a:t>
            </a:r>
          </a:p>
        </p:txBody>
      </p:sp>
      <p:grpSp>
        <p:nvGrpSpPr>
          <p:cNvPr id="12" name="Grupp 11"/>
          <p:cNvGrpSpPr/>
          <p:nvPr/>
        </p:nvGrpSpPr>
        <p:grpSpPr>
          <a:xfrm>
            <a:off x="2587589" y="4239244"/>
            <a:ext cx="7088584" cy="1412957"/>
            <a:chOff x="2819670" y="3866842"/>
            <a:chExt cx="7088584" cy="1412957"/>
          </a:xfrm>
        </p:grpSpPr>
        <p:pic>
          <p:nvPicPr>
            <p:cNvPr id="13" name="Bildobjekt 1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19670" y="3866842"/>
              <a:ext cx="1404000" cy="1404000"/>
            </a:xfrm>
            <a:prstGeom prst="rect">
              <a:avLst/>
            </a:prstGeom>
            <a:ln w="76200">
              <a:solidFill>
                <a:srgbClr val="00B050"/>
              </a:solidFill>
            </a:ln>
          </p:spPr>
        </p:pic>
        <p:pic>
          <p:nvPicPr>
            <p:cNvPr id="14" name="Bildobjekt 1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04254" y="3875799"/>
              <a:ext cx="1404000" cy="1404000"/>
            </a:xfrm>
            <a:prstGeom prst="rect">
              <a:avLst/>
            </a:prstGeom>
            <a:ln w="76200">
              <a:solidFill>
                <a:srgbClr val="FF0000"/>
              </a:solidFill>
            </a:ln>
          </p:spPr>
        </p:pic>
        <p:pic>
          <p:nvPicPr>
            <p:cNvPr id="15" name="Bildobjekt 14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91294" y="3866842"/>
              <a:ext cx="1404000" cy="1404000"/>
            </a:xfrm>
            <a:prstGeom prst="rect">
              <a:avLst/>
            </a:prstGeom>
            <a:ln w="76200">
              <a:solidFill>
                <a:srgbClr val="FFFF00"/>
              </a:solidFill>
            </a:ln>
          </p:spPr>
        </p:pic>
      </p:grpSp>
      <p:sp>
        <p:nvSpPr>
          <p:cNvPr id="10" name="textruta 9"/>
          <p:cNvSpPr txBox="1"/>
          <p:nvPr/>
        </p:nvSpPr>
        <p:spPr>
          <a:xfrm>
            <a:off x="4948508" y="2910167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67 %</a:t>
            </a:r>
          </a:p>
        </p:txBody>
      </p:sp>
      <p:sp>
        <p:nvSpPr>
          <p:cNvPr id="11" name="textruta 10"/>
          <p:cNvSpPr txBox="1"/>
          <p:nvPr/>
        </p:nvSpPr>
        <p:spPr>
          <a:xfrm>
            <a:off x="8152763" y="2910167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33 %</a:t>
            </a:r>
          </a:p>
        </p:txBody>
      </p:sp>
      <p:sp>
        <p:nvSpPr>
          <p:cNvPr id="16" name="textruta 15"/>
          <p:cNvSpPr txBox="1"/>
          <p:nvPr/>
        </p:nvSpPr>
        <p:spPr>
          <a:xfrm>
            <a:off x="2083739" y="5975668"/>
            <a:ext cx="8873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86 personer svarade alla.	42 personer svarade några.	     1 person svarade ingen.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DFC3C36-5DC3-568E-BA4D-878EC74B2AB2}"/>
              </a:ext>
            </a:extLst>
          </p:cNvPr>
          <p:cNvSpPr txBox="1"/>
          <p:nvPr/>
        </p:nvSpPr>
        <p:spPr>
          <a:xfrm>
            <a:off x="9973012" y="2896711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1 %</a:t>
            </a:r>
          </a:p>
        </p:txBody>
      </p:sp>
    </p:spTree>
    <p:extLst>
      <p:ext uri="{BB962C8B-B14F-4D97-AF65-F5344CB8AC3E}">
        <p14:creationId xmlns:p14="http://schemas.microsoft.com/office/powerpoint/2010/main" val="22644363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488024" y="547097"/>
            <a:ext cx="8665751" cy="1462677"/>
          </a:xfrm>
        </p:spPr>
        <p:txBody>
          <a:bodyPr>
            <a:normAutofit/>
          </a:bodyPr>
          <a:lstStyle/>
          <a:p>
            <a:r>
              <a:rPr lang="sv-SE" sz="3600" dirty="0"/>
              <a:t>5. Förstår personalen hemma vad du säger?</a:t>
            </a:r>
          </a:p>
        </p:txBody>
      </p:sp>
      <p:grpSp>
        <p:nvGrpSpPr>
          <p:cNvPr id="4" name="Grupp 3"/>
          <p:cNvGrpSpPr/>
          <p:nvPr/>
        </p:nvGrpSpPr>
        <p:grpSpPr>
          <a:xfrm>
            <a:off x="2488024" y="3429000"/>
            <a:ext cx="7937004" cy="1493426"/>
            <a:chOff x="1663130" y="2485935"/>
            <a:chExt cx="7937004" cy="1493426"/>
          </a:xfrm>
        </p:grpSpPr>
        <p:pic>
          <p:nvPicPr>
            <p:cNvPr id="13" name="Bildobjekt 12"/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46639" y="2485935"/>
              <a:ext cx="1493426" cy="1419227"/>
            </a:xfrm>
            <a:prstGeom prst="rect">
              <a:avLst/>
            </a:prstGeom>
          </p:spPr>
        </p:pic>
        <p:pic>
          <p:nvPicPr>
            <p:cNvPr id="3" name="Bildobjekt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63130" y="2485935"/>
              <a:ext cx="1493426" cy="1493426"/>
            </a:xfrm>
            <a:prstGeom prst="rect">
              <a:avLst/>
            </a:prstGeom>
          </p:spPr>
        </p:pic>
        <p:pic>
          <p:nvPicPr>
            <p:cNvPr id="14" name="Bildobjekt 1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37457" y="2485935"/>
              <a:ext cx="1462677" cy="1462677"/>
            </a:xfrm>
            <a:prstGeom prst="rect">
              <a:avLst/>
            </a:prstGeom>
          </p:spPr>
        </p:pic>
        <p:pic>
          <p:nvPicPr>
            <p:cNvPr id="15" name="Bildobjekt 14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92048" y="2485935"/>
              <a:ext cx="1493426" cy="1493426"/>
            </a:xfrm>
            <a:prstGeom prst="rect">
              <a:avLst/>
            </a:prstGeom>
          </p:spPr>
        </p:pic>
      </p:grpSp>
      <p:pic>
        <p:nvPicPr>
          <p:cNvPr id="7" name="Bildobjekt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399" y="547097"/>
            <a:ext cx="1462677" cy="1462677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0612436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Diagram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8518382"/>
              </p:ext>
            </p:extLst>
          </p:nvPr>
        </p:nvGraphicFramePr>
        <p:xfrm>
          <a:off x="2491220" y="1995487"/>
          <a:ext cx="7940052" cy="2138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5" name="Grupp 4"/>
          <p:cNvGrpSpPr/>
          <p:nvPr/>
        </p:nvGrpSpPr>
        <p:grpSpPr>
          <a:xfrm>
            <a:off x="2499347" y="4133849"/>
            <a:ext cx="7143160" cy="1416626"/>
            <a:chOff x="2819670" y="3854216"/>
            <a:chExt cx="7143160" cy="1416626"/>
          </a:xfrm>
        </p:grpSpPr>
        <p:pic>
          <p:nvPicPr>
            <p:cNvPr id="2" name="Bildobjekt 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19670" y="3866842"/>
              <a:ext cx="1404000" cy="1404000"/>
            </a:xfrm>
            <a:prstGeom prst="rect">
              <a:avLst/>
            </a:prstGeom>
            <a:ln w="76200">
              <a:solidFill>
                <a:srgbClr val="00B050"/>
              </a:solidFill>
            </a:ln>
          </p:spPr>
        </p:pic>
        <p:pic>
          <p:nvPicPr>
            <p:cNvPr id="3" name="Bildobjekt 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58830" y="3854216"/>
              <a:ext cx="1404000" cy="1404000"/>
            </a:xfrm>
            <a:prstGeom prst="rect">
              <a:avLst/>
            </a:prstGeom>
            <a:ln w="76200">
              <a:solidFill>
                <a:srgbClr val="FF0000"/>
              </a:solidFill>
            </a:ln>
          </p:spPr>
        </p:pic>
        <p:pic>
          <p:nvPicPr>
            <p:cNvPr id="4" name="Bildobjekt 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14323" y="3866842"/>
              <a:ext cx="1404000" cy="1404000"/>
            </a:xfrm>
            <a:prstGeom prst="rect">
              <a:avLst/>
            </a:prstGeom>
            <a:ln w="76200">
              <a:solidFill>
                <a:srgbClr val="FFFF00"/>
              </a:solidFill>
            </a:ln>
          </p:spPr>
        </p:pic>
      </p:grpSp>
      <p:pic>
        <p:nvPicPr>
          <p:cNvPr id="6" name="Bildobjekt 5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925" y="575998"/>
            <a:ext cx="1414725" cy="1414727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sp>
        <p:nvSpPr>
          <p:cNvPr id="7" name="Rubrik 7"/>
          <p:cNvSpPr>
            <a:spLocks noGrp="1"/>
          </p:cNvSpPr>
          <p:nvPr>
            <p:ph type="title"/>
          </p:nvPr>
        </p:nvSpPr>
        <p:spPr>
          <a:xfrm>
            <a:off x="2499347" y="575981"/>
            <a:ext cx="7940053" cy="1414727"/>
          </a:xfrm>
        </p:spPr>
        <p:txBody>
          <a:bodyPr>
            <a:normAutofit/>
          </a:bodyPr>
          <a:lstStyle/>
          <a:p>
            <a:r>
              <a:rPr lang="sv-SE" sz="3600" dirty="0"/>
              <a:t>126 personer svarade.  </a:t>
            </a:r>
          </a:p>
        </p:txBody>
      </p:sp>
      <p:sp>
        <p:nvSpPr>
          <p:cNvPr id="9" name="textruta 8"/>
          <p:cNvSpPr txBox="1"/>
          <p:nvPr/>
        </p:nvSpPr>
        <p:spPr>
          <a:xfrm>
            <a:off x="4723004" y="2870926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71 %</a:t>
            </a:r>
          </a:p>
        </p:txBody>
      </p:sp>
      <p:sp>
        <p:nvSpPr>
          <p:cNvPr id="10" name="textruta 9"/>
          <p:cNvSpPr txBox="1"/>
          <p:nvPr/>
        </p:nvSpPr>
        <p:spPr>
          <a:xfrm>
            <a:off x="8119097" y="2864613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28 %</a:t>
            </a:r>
          </a:p>
        </p:txBody>
      </p:sp>
      <p:sp>
        <p:nvSpPr>
          <p:cNvPr id="11" name="textruta 10"/>
          <p:cNvSpPr txBox="1"/>
          <p:nvPr/>
        </p:nvSpPr>
        <p:spPr>
          <a:xfrm>
            <a:off x="2051672" y="5975668"/>
            <a:ext cx="8873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89 personer svarade alla.	35 personer svarade några.	     2 personer svarade ingen</a:t>
            </a:r>
          </a:p>
        </p:txBody>
      </p:sp>
    </p:spTree>
    <p:extLst>
      <p:ext uri="{BB962C8B-B14F-4D97-AF65-F5344CB8AC3E}">
        <p14:creationId xmlns:p14="http://schemas.microsoft.com/office/powerpoint/2010/main" val="39721782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492100" y="566476"/>
            <a:ext cx="8633100" cy="1462350"/>
          </a:xfrm>
        </p:spPr>
        <p:txBody>
          <a:bodyPr>
            <a:normAutofit/>
          </a:bodyPr>
          <a:lstStyle/>
          <a:p>
            <a:r>
              <a:rPr lang="sv-SE" sz="3600" dirty="0"/>
              <a:t>6. Känner du dig trygg med personalen hemma?</a:t>
            </a:r>
          </a:p>
        </p:txBody>
      </p:sp>
      <p:grpSp>
        <p:nvGrpSpPr>
          <p:cNvPr id="3" name="Grupp 2"/>
          <p:cNvGrpSpPr/>
          <p:nvPr/>
        </p:nvGrpSpPr>
        <p:grpSpPr>
          <a:xfrm>
            <a:off x="2492100" y="3429000"/>
            <a:ext cx="7928250" cy="1462350"/>
            <a:chOff x="1717900" y="2915080"/>
            <a:chExt cx="7928250" cy="1462350"/>
          </a:xfrm>
        </p:grpSpPr>
        <p:pic>
          <p:nvPicPr>
            <p:cNvPr id="8" name="Bildobjekt 7"/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81214" y="2915080"/>
              <a:ext cx="1440586" cy="1462350"/>
            </a:xfrm>
            <a:prstGeom prst="rect">
              <a:avLst/>
            </a:prstGeom>
          </p:spPr>
        </p:pic>
        <p:pic>
          <p:nvPicPr>
            <p:cNvPr id="9" name="Bildobjekt 8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43389" y="2915080"/>
              <a:ext cx="1440586" cy="1462350"/>
            </a:xfrm>
            <a:prstGeom prst="rect">
              <a:avLst/>
            </a:prstGeom>
          </p:spPr>
        </p:pic>
        <p:pic>
          <p:nvPicPr>
            <p:cNvPr id="10" name="Bildobjekt 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17900" y="2915080"/>
              <a:ext cx="1441725" cy="1441725"/>
            </a:xfrm>
            <a:prstGeom prst="rect">
              <a:avLst/>
            </a:prstGeom>
          </p:spPr>
        </p:pic>
        <p:pic>
          <p:nvPicPr>
            <p:cNvPr id="11" name="Bildobjekt 10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05564" y="2915080"/>
              <a:ext cx="1440586" cy="1440586"/>
            </a:xfrm>
            <a:prstGeom prst="rect">
              <a:avLst/>
            </a:prstGeom>
          </p:spPr>
        </p:pic>
      </p:grpSp>
      <p:pic>
        <p:nvPicPr>
          <p:cNvPr id="7" name="Bildobjekt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75" y="566475"/>
            <a:ext cx="1462350" cy="1462350"/>
          </a:xfrm>
          <a:prstGeom prst="rect">
            <a:avLst/>
          </a:prstGeom>
          <a:ln w="76200">
            <a:noFill/>
          </a:ln>
        </p:spPr>
      </p:pic>
    </p:spTree>
    <p:extLst>
      <p:ext uri="{BB962C8B-B14F-4D97-AF65-F5344CB8AC3E}">
        <p14:creationId xmlns:p14="http://schemas.microsoft.com/office/powerpoint/2010/main" val="33657854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Diagram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0751825"/>
              </p:ext>
            </p:extLst>
          </p:nvPr>
        </p:nvGraphicFramePr>
        <p:xfrm>
          <a:off x="2501864" y="1980978"/>
          <a:ext cx="7931792" cy="22313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Bildobjekt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350" y="566475"/>
            <a:ext cx="1471875" cy="1453861"/>
          </a:xfrm>
          <a:prstGeom prst="rect">
            <a:avLst/>
          </a:prstGeom>
          <a:ln w="76200">
            <a:noFill/>
          </a:ln>
        </p:spPr>
      </p:pic>
      <p:sp>
        <p:nvSpPr>
          <p:cNvPr id="7" name="Rubrik 7"/>
          <p:cNvSpPr>
            <a:spLocks noGrp="1"/>
          </p:cNvSpPr>
          <p:nvPr>
            <p:ph type="title"/>
          </p:nvPr>
        </p:nvSpPr>
        <p:spPr>
          <a:xfrm>
            <a:off x="2507609" y="566475"/>
            <a:ext cx="7931792" cy="1416458"/>
          </a:xfrm>
        </p:spPr>
        <p:txBody>
          <a:bodyPr>
            <a:normAutofit/>
          </a:bodyPr>
          <a:lstStyle/>
          <a:p>
            <a:r>
              <a:rPr lang="sv-SE" sz="3600" dirty="0"/>
              <a:t>125 personer svarade.</a:t>
            </a:r>
          </a:p>
        </p:txBody>
      </p:sp>
      <p:grpSp>
        <p:nvGrpSpPr>
          <p:cNvPr id="12" name="Grupp 11"/>
          <p:cNvGrpSpPr/>
          <p:nvPr/>
        </p:nvGrpSpPr>
        <p:grpSpPr>
          <a:xfrm>
            <a:off x="2568539" y="4222835"/>
            <a:ext cx="7169222" cy="1418676"/>
            <a:chOff x="2819670" y="3852166"/>
            <a:chExt cx="7169222" cy="1418676"/>
          </a:xfrm>
        </p:grpSpPr>
        <p:pic>
          <p:nvPicPr>
            <p:cNvPr id="13" name="Bildobjekt 1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19670" y="3866842"/>
              <a:ext cx="1404000" cy="1404000"/>
            </a:xfrm>
            <a:prstGeom prst="rect">
              <a:avLst/>
            </a:prstGeom>
            <a:ln w="76200">
              <a:solidFill>
                <a:srgbClr val="00B050"/>
              </a:solidFill>
            </a:ln>
          </p:spPr>
        </p:pic>
        <p:pic>
          <p:nvPicPr>
            <p:cNvPr id="14" name="Bildobjekt 1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84892" y="3852166"/>
              <a:ext cx="1404000" cy="1404000"/>
            </a:xfrm>
            <a:prstGeom prst="rect">
              <a:avLst/>
            </a:prstGeom>
            <a:ln w="76200">
              <a:solidFill>
                <a:srgbClr val="FF0000"/>
              </a:solidFill>
            </a:ln>
          </p:spPr>
        </p:pic>
        <p:pic>
          <p:nvPicPr>
            <p:cNvPr id="15" name="Bildobjekt 14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45131" y="3866842"/>
              <a:ext cx="1404000" cy="1404000"/>
            </a:xfrm>
            <a:prstGeom prst="rect">
              <a:avLst/>
            </a:prstGeom>
            <a:ln w="76200">
              <a:solidFill>
                <a:srgbClr val="FFFF00"/>
              </a:solidFill>
            </a:ln>
          </p:spPr>
        </p:pic>
      </p:grpSp>
      <p:sp>
        <p:nvSpPr>
          <p:cNvPr id="9" name="textruta 8"/>
          <p:cNvSpPr txBox="1"/>
          <p:nvPr/>
        </p:nvSpPr>
        <p:spPr>
          <a:xfrm>
            <a:off x="4983295" y="2896600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70 %</a:t>
            </a:r>
          </a:p>
        </p:txBody>
      </p:sp>
      <p:sp>
        <p:nvSpPr>
          <p:cNvPr id="10" name="textruta 9"/>
          <p:cNvSpPr txBox="1"/>
          <p:nvPr/>
        </p:nvSpPr>
        <p:spPr>
          <a:xfrm>
            <a:off x="8150305" y="2946978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26 %</a:t>
            </a:r>
          </a:p>
        </p:txBody>
      </p:sp>
      <p:sp>
        <p:nvSpPr>
          <p:cNvPr id="16" name="textruta 15"/>
          <p:cNvSpPr txBox="1"/>
          <p:nvPr/>
        </p:nvSpPr>
        <p:spPr>
          <a:xfrm>
            <a:off x="2168811" y="5975668"/>
            <a:ext cx="8873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 211 personer svarade alla.	32 personer svarade några.	     6 personer svarade ingen.</a:t>
            </a:r>
          </a:p>
        </p:txBody>
      </p:sp>
      <p:sp>
        <p:nvSpPr>
          <p:cNvPr id="2" name="Pil: höger 1">
            <a:extLst>
              <a:ext uri="{FF2B5EF4-FFF2-40B4-BE49-F238E27FC236}">
                <a16:creationId xmlns:a16="http://schemas.microsoft.com/office/drawing/2014/main" id="{869EC148-A7CA-CCB2-9FCA-82793BD78B14}"/>
              </a:ext>
            </a:extLst>
          </p:cNvPr>
          <p:cNvSpPr/>
          <p:nvPr/>
        </p:nvSpPr>
        <p:spPr>
          <a:xfrm rot="10800000">
            <a:off x="9090162" y="2785354"/>
            <a:ext cx="821411" cy="81798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364E0861-F838-71E1-E4FF-F4635CF51E15}"/>
              </a:ext>
            </a:extLst>
          </p:cNvPr>
          <p:cNvSpPr txBox="1"/>
          <p:nvPr/>
        </p:nvSpPr>
        <p:spPr>
          <a:xfrm>
            <a:off x="9327056" y="2997326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5 %</a:t>
            </a:r>
          </a:p>
        </p:txBody>
      </p:sp>
    </p:spTree>
    <p:extLst>
      <p:ext uri="{BB962C8B-B14F-4D97-AF65-F5344CB8AC3E}">
        <p14:creationId xmlns:p14="http://schemas.microsoft.com/office/powerpoint/2010/main" val="32132488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21811" y="568667"/>
            <a:ext cx="8372683" cy="1422057"/>
          </a:xfrm>
        </p:spPr>
        <p:txBody>
          <a:bodyPr>
            <a:normAutofit/>
          </a:bodyPr>
          <a:lstStyle/>
          <a:p>
            <a:r>
              <a:rPr lang="sv-SE" sz="3600" dirty="0"/>
              <a:t>7. Är du rädd för något hemma?</a:t>
            </a:r>
          </a:p>
        </p:txBody>
      </p:sp>
      <p:grpSp>
        <p:nvGrpSpPr>
          <p:cNvPr id="3" name="Grupp 2"/>
          <p:cNvGrpSpPr/>
          <p:nvPr/>
        </p:nvGrpSpPr>
        <p:grpSpPr>
          <a:xfrm>
            <a:off x="2521811" y="3429000"/>
            <a:ext cx="7229192" cy="1438277"/>
            <a:chOff x="2778986" y="2185668"/>
            <a:chExt cx="7229192" cy="1438277"/>
          </a:xfrm>
        </p:grpSpPr>
        <p:pic>
          <p:nvPicPr>
            <p:cNvPr id="7" name="Bildobjekt 6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14052" y="2185668"/>
              <a:ext cx="1494126" cy="1438277"/>
            </a:xfrm>
            <a:prstGeom prst="rect">
              <a:avLst/>
            </a:prstGeom>
          </p:spPr>
        </p:pic>
        <p:pic>
          <p:nvPicPr>
            <p:cNvPr id="8" name="Bildobjekt 7"/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78986" y="2185668"/>
              <a:ext cx="1421539" cy="1438277"/>
            </a:xfrm>
            <a:prstGeom prst="rect">
              <a:avLst/>
            </a:prstGeom>
          </p:spPr>
        </p:pic>
        <p:pic>
          <p:nvPicPr>
            <p:cNvPr id="9" name="Bildobjekt 8"/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01999" y="2185668"/>
              <a:ext cx="1494126" cy="1438277"/>
            </a:xfrm>
            <a:prstGeom prst="rect">
              <a:avLst/>
            </a:prstGeom>
          </p:spPr>
        </p:pic>
      </p:grpSp>
      <p:pic>
        <p:nvPicPr>
          <p:cNvPr id="6" name="Bildobjekt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924" y="537899"/>
            <a:ext cx="1452825" cy="1452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7354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8190380"/>
              </p:ext>
            </p:extLst>
          </p:nvPr>
        </p:nvGraphicFramePr>
        <p:xfrm>
          <a:off x="2498865" y="2000142"/>
          <a:ext cx="7909477" cy="21527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Bildobjekt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654" y="566475"/>
            <a:ext cx="1422996" cy="1452717"/>
          </a:xfrm>
          <a:prstGeom prst="rect">
            <a:avLst/>
          </a:prstGeom>
        </p:spPr>
      </p:pic>
      <p:sp>
        <p:nvSpPr>
          <p:cNvPr id="7" name="Rubrik 7"/>
          <p:cNvSpPr>
            <a:spLocks noGrp="1"/>
          </p:cNvSpPr>
          <p:nvPr>
            <p:ph type="title"/>
          </p:nvPr>
        </p:nvSpPr>
        <p:spPr>
          <a:xfrm>
            <a:off x="2501348" y="577583"/>
            <a:ext cx="7909477" cy="1404000"/>
          </a:xfrm>
        </p:spPr>
        <p:txBody>
          <a:bodyPr>
            <a:normAutofit/>
          </a:bodyPr>
          <a:lstStyle/>
          <a:p>
            <a:r>
              <a:rPr lang="sv-SE" sz="3600" dirty="0"/>
              <a:t>127 personer svarade.</a:t>
            </a:r>
          </a:p>
        </p:txBody>
      </p:sp>
      <p:grpSp>
        <p:nvGrpSpPr>
          <p:cNvPr id="8" name="Grupp 7"/>
          <p:cNvGrpSpPr/>
          <p:nvPr/>
        </p:nvGrpSpPr>
        <p:grpSpPr>
          <a:xfrm>
            <a:off x="2498865" y="4152900"/>
            <a:ext cx="7194272" cy="1422559"/>
            <a:chOff x="2650299" y="4276988"/>
            <a:chExt cx="7194272" cy="1422559"/>
          </a:xfrm>
        </p:grpSpPr>
        <p:pic>
          <p:nvPicPr>
            <p:cNvPr id="9" name="Bildobjekt 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350" y="4276988"/>
              <a:ext cx="1404000" cy="1404000"/>
            </a:xfrm>
            <a:prstGeom prst="rect">
              <a:avLst/>
            </a:prstGeom>
            <a:ln w="76200">
              <a:solidFill>
                <a:srgbClr val="FFFF00"/>
              </a:solidFill>
            </a:ln>
          </p:spPr>
        </p:pic>
        <p:pic>
          <p:nvPicPr>
            <p:cNvPr id="10" name="Bildobjekt 9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50299" y="4295547"/>
              <a:ext cx="1404000" cy="1404000"/>
            </a:xfrm>
            <a:prstGeom prst="rect">
              <a:avLst/>
            </a:prstGeom>
            <a:ln w="76200">
              <a:solidFill>
                <a:schemeClr val="accent6"/>
              </a:solidFill>
            </a:ln>
          </p:spPr>
        </p:pic>
        <p:pic>
          <p:nvPicPr>
            <p:cNvPr id="11" name="Bildobjekt 10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40571" y="4295547"/>
              <a:ext cx="1404000" cy="1404000"/>
            </a:xfrm>
            <a:prstGeom prst="rect">
              <a:avLst/>
            </a:prstGeom>
            <a:ln w="76200">
              <a:solidFill>
                <a:srgbClr val="FF0000"/>
              </a:solidFill>
            </a:ln>
          </p:spPr>
        </p:pic>
      </p:grpSp>
      <p:sp>
        <p:nvSpPr>
          <p:cNvPr id="12" name="textruta 11"/>
          <p:cNvSpPr txBox="1"/>
          <p:nvPr/>
        </p:nvSpPr>
        <p:spPr>
          <a:xfrm>
            <a:off x="4883203" y="2876466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74 %</a:t>
            </a:r>
          </a:p>
        </p:txBody>
      </p:sp>
      <p:sp>
        <p:nvSpPr>
          <p:cNvPr id="13" name="textruta 12"/>
          <p:cNvSpPr txBox="1"/>
          <p:nvPr/>
        </p:nvSpPr>
        <p:spPr>
          <a:xfrm>
            <a:off x="8088951" y="2876466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24 %</a:t>
            </a:r>
          </a:p>
        </p:txBody>
      </p:sp>
      <p:sp>
        <p:nvSpPr>
          <p:cNvPr id="14" name="textruta 13"/>
          <p:cNvSpPr txBox="1"/>
          <p:nvPr/>
        </p:nvSpPr>
        <p:spPr>
          <a:xfrm>
            <a:off x="1972535" y="5967428"/>
            <a:ext cx="8873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4 personer svarade aldrig.	    1 person svarade ibland.	      0 personer svarade ofta.</a:t>
            </a:r>
          </a:p>
        </p:txBody>
      </p:sp>
      <p:sp>
        <p:nvSpPr>
          <p:cNvPr id="4" name="Pil: höger 3">
            <a:extLst>
              <a:ext uri="{FF2B5EF4-FFF2-40B4-BE49-F238E27FC236}">
                <a16:creationId xmlns:a16="http://schemas.microsoft.com/office/drawing/2014/main" id="{43FB2069-C6F2-EC20-A2CF-5AFFB3E1EFFC}"/>
              </a:ext>
            </a:extLst>
          </p:cNvPr>
          <p:cNvSpPr/>
          <p:nvPr/>
        </p:nvSpPr>
        <p:spPr>
          <a:xfrm rot="10800000">
            <a:off x="9099687" y="2667531"/>
            <a:ext cx="821411" cy="81798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26402D78-EB80-1DD2-E887-9FCBA59B9777}"/>
              </a:ext>
            </a:extLst>
          </p:cNvPr>
          <p:cNvSpPr txBox="1"/>
          <p:nvPr/>
        </p:nvSpPr>
        <p:spPr>
          <a:xfrm>
            <a:off x="9282430" y="2876978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2 %</a:t>
            </a:r>
          </a:p>
        </p:txBody>
      </p:sp>
    </p:spTree>
    <p:extLst>
      <p:ext uri="{BB962C8B-B14F-4D97-AF65-F5344CB8AC3E}">
        <p14:creationId xmlns:p14="http://schemas.microsoft.com/office/powerpoint/2010/main" val="7871302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24539" y="566604"/>
            <a:ext cx="8619711" cy="1424122"/>
          </a:xfrm>
        </p:spPr>
        <p:txBody>
          <a:bodyPr>
            <a:normAutofit/>
          </a:bodyPr>
          <a:lstStyle/>
          <a:p>
            <a:r>
              <a:rPr lang="sv-SE" sz="3600" dirty="0"/>
              <a:t>8. Vet du vem du ska prata med om något är dåligt hemma?</a:t>
            </a:r>
          </a:p>
        </p:txBody>
      </p:sp>
      <p:grpSp>
        <p:nvGrpSpPr>
          <p:cNvPr id="3" name="Grupp 2"/>
          <p:cNvGrpSpPr/>
          <p:nvPr/>
        </p:nvGrpSpPr>
        <p:grpSpPr>
          <a:xfrm>
            <a:off x="2524539" y="3429000"/>
            <a:ext cx="7169807" cy="1438275"/>
            <a:chOff x="2722734" y="2376486"/>
            <a:chExt cx="7169807" cy="1438275"/>
          </a:xfrm>
        </p:grpSpPr>
        <p:pic>
          <p:nvPicPr>
            <p:cNvPr id="7" name="Bildobjekt 6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88500" y="2376486"/>
              <a:ext cx="1437861" cy="1438275"/>
            </a:xfrm>
            <a:prstGeom prst="rect">
              <a:avLst/>
            </a:prstGeom>
          </p:spPr>
        </p:pic>
        <p:pic>
          <p:nvPicPr>
            <p:cNvPr id="8" name="Bildobjekt 7"/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22734" y="2376486"/>
              <a:ext cx="1437861" cy="1438275"/>
            </a:xfrm>
            <a:prstGeom prst="rect">
              <a:avLst/>
            </a:prstGeom>
          </p:spPr>
        </p:pic>
        <p:pic>
          <p:nvPicPr>
            <p:cNvPr id="9" name="Bildobjekt 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54266" y="2376486"/>
              <a:ext cx="1438275" cy="1438275"/>
            </a:xfrm>
            <a:prstGeom prst="rect">
              <a:avLst/>
            </a:prstGeom>
          </p:spPr>
        </p:pic>
      </p:grpSp>
      <p:pic>
        <p:nvPicPr>
          <p:cNvPr id="6" name="Bildobjekt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433" y="566603"/>
            <a:ext cx="1424122" cy="1424122"/>
          </a:xfrm>
          <a:prstGeom prst="rect">
            <a:avLst/>
          </a:prstGeom>
          <a:ln w="76200">
            <a:noFill/>
          </a:ln>
        </p:spPr>
      </p:pic>
    </p:spTree>
    <p:extLst>
      <p:ext uri="{BB962C8B-B14F-4D97-AF65-F5344CB8AC3E}">
        <p14:creationId xmlns:p14="http://schemas.microsoft.com/office/powerpoint/2010/main" val="2458677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Diagram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2925270"/>
              </p:ext>
            </p:extLst>
          </p:nvPr>
        </p:nvGraphicFramePr>
        <p:xfrm>
          <a:off x="2486523" y="1987003"/>
          <a:ext cx="7943353" cy="21817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476930" y="575998"/>
            <a:ext cx="7952946" cy="1395677"/>
          </a:xfrm>
        </p:spPr>
        <p:txBody>
          <a:bodyPr/>
          <a:lstStyle/>
          <a:p>
            <a:r>
              <a:rPr lang="sv-SE" sz="3600" dirty="0"/>
              <a:t>125 personer svarade. </a:t>
            </a:r>
          </a:p>
        </p:txBody>
      </p:sp>
      <p:pic>
        <p:nvPicPr>
          <p:cNvPr id="5" name="Bildobjekt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75" y="575998"/>
            <a:ext cx="1462350" cy="1477680"/>
          </a:xfrm>
          <a:prstGeom prst="rect">
            <a:avLst/>
          </a:prstGeom>
          <a:ln w="76200">
            <a:noFill/>
          </a:ln>
        </p:spPr>
      </p:pic>
      <p:grpSp>
        <p:nvGrpSpPr>
          <p:cNvPr id="6" name="Grupp 5"/>
          <p:cNvGrpSpPr/>
          <p:nvPr/>
        </p:nvGrpSpPr>
        <p:grpSpPr>
          <a:xfrm>
            <a:off x="3281564" y="4184110"/>
            <a:ext cx="4953231" cy="1419282"/>
            <a:chOff x="3372998" y="4184110"/>
            <a:chExt cx="4387184" cy="1419282"/>
          </a:xfrm>
        </p:grpSpPr>
        <p:pic>
          <p:nvPicPr>
            <p:cNvPr id="7" name="Bildobjekt 6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72998" y="4184110"/>
              <a:ext cx="1286949" cy="1398694"/>
            </a:xfrm>
            <a:prstGeom prst="rect">
              <a:avLst/>
            </a:prstGeom>
            <a:ln w="76200" cap="sq" cmpd="thickThin">
              <a:solidFill>
                <a:srgbClr val="00B050"/>
              </a:solidFill>
              <a:prstDash val="solid"/>
              <a:miter lim="800000"/>
            </a:ln>
            <a:effectLst>
              <a:innerShdw blurRad="76200">
                <a:srgbClr val="000000"/>
              </a:innerShdw>
            </a:effectLst>
          </p:spPr>
        </p:pic>
        <p:pic>
          <p:nvPicPr>
            <p:cNvPr id="8" name="Bildobjekt 7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3233" y="4204698"/>
              <a:ext cx="1286949" cy="1398694"/>
            </a:xfrm>
            <a:prstGeom prst="rect">
              <a:avLst/>
            </a:prstGeom>
            <a:solidFill>
              <a:srgbClr val="FF0000"/>
            </a:solidFill>
            <a:ln w="76200">
              <a:solidFill>
                <a:srgbClr val="FF0000"/>
              </a:solidFill>
            </a:ln>
          </p:spPr>
        </p:pic>
      </p:grpSp>
      <p:sp>
        <p:nvSpPr>
          <p:cNvPr id="10" name="textruta 9"/>
          <p:cNvSpPr txBox="1"/>
          <p:nvPr/>
        </p:nvSpPr>
        <p:spPr>
          <a:xfrm>
            <a:off x="5003463" y="2878765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74 %</a:t>
            </a:r>
          </a:p>
        </p:txBody>
      </p:sp>
      <p:sp>
        <p:nvSpPr>
          <p:cNvPr id="11" name="textruta 10"/>
          <p:cNvSpPr txBox="1"/>
          <p:nvPr/>
        </p:nvSpPr>
        <p:spPr>
          <a:xfrm>
            <a:off x="8063345" y="2911517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26 %</a:t>
            </a:r>
          </a:p>
        </p:txBody>
      </p:sp>
      <p:sp>
        <p:nvSpPr>
          <p:cNvPr id="12" name="textruta 11"/>
          <p:cNvSpPr txBox="1"/>
          <p:nvPr/>
        </p:nvSpPr>
        <p:spPr>
          <a:xfrm>
            <a:off x="2797591" y="5912670"/>
            <a:ext cx="6898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93 personer svarade ja.		32 personer svarade nej.</a:t>
            </a:r>
          </a:p>
        </p:txBody>
      </p:sp>
    </p:spTree>
    <p:extLst>
      <p:ext uri="{BB962C8B-B14F-4D97-AF65-F5344CB8AC3E}">
        <p14:creationId xmlns:p14="http://schemas.microsoft.com/office/powerpoint/2010/main" val="19502486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26887" y="582102"/>
            <a:ext cx="8617364" cy="1408623"/>
          </a:xfrm>
        </p:spPr>
        <p:txBody>
          <a:bodyPr>
            <a:normAutofit/>
          </a:bodyPr>
          <a:lstStyle/>
          <a:p>
            <a:r>
              <a:rPr lang="sv-SE" sz="3600" dirty="0"/>
              <a:t>9. Trivs du hemma?</a:t>
            </a:r>
          </a:p>
        </p:txBody>
      </p:sp>
      <p:grpSp>
        <p:nvGrpSpPr>
          <p:cNvPr id="3" name="Grupp 2"/>
          <p:cNvGrpSpPr/>
          <p:nvPr/>
        </p:nvGrpSpPr>
        <p:grpSpPr>
          <a:xfrm>
            <a:off x="2526887" y="3429000"/>
            <a:ext cx="7219265" cy="1438276"/>
            <a:chOff x="2552243" y="2436483"/>
            <a:chExt cx="7219265" cy="1438276"/>
          </a:xfrm>
        </p:grpSpPr>
        <p:pic>
          <p:nvPicPr>
            <p:cNvPr id="6" name="Bildobjekt 5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93058" y="2436483"/>
              <a:ext cx="1478450" cy="1438276"/>
            </a:xfrm>
            <a:prstGeom prst="rect">
              <a:avLst/>
            </a:prstGeom>
          </p:spPr>
        </p:pic>
        <p:pic>
          <p:nvPicPr>
            <p:cNvPr id="7" name="Bildobjekt 6"/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52243" y="2436483"/>
              <a:ext cx="1397413" cy="1438276"/>
            </a:xfrm>
            <a:prstGeom prst="rect">
              <a:avLst/>
            </a:prstGeom>
          </p:spPr>
        </p:pic>
        <p:pic>
          <p:nvPicPr>
            <p:cNvPr id="8" name="Bildobjekt 7"/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04906" y="2436483"/>
              <a:ext cx="1478450" cy="1438276"/>
            </a:xfrm>
            <a:prstGeom prst="rect">
              <a:avLst/>
            </a:prstGeom>
          </p:spPr>
        </p:pic>
      </p:grpSp>
      <p:pic>
        <p:nvPicPr>
          <p:cNvPr id="9" name="Bildobjekt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925" y="563191"/>
            <a:ext cx="1427534" cy="1427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906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2495371" y="569089"/>
            <a:ext cx="865840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b="1" dirty="0">
                <a:latin typeface="+mj-lt"/>
              </a:rPr>
              <a:t>Syftet med brukarundersökningen är att få kunskap hur ni upplever kvaliteten i verksamheterna, för att vi sedan tillsammans med er ska kunna utveckla och förbättra.</a:t>
            </a:r>
          </a:p>
          <a:p>
            <a:pPr algn="ctr"/>
            <a:endParaRPr lang="sv-SE" sz="3600" dirty="0">
              <a:latin typeface="+mj-lt"/>
            </a:endParaRPr>
          </a:p>
          <a:p>
            <a:pPr algn="ctr"/>
            <a:r>
              <a:rPr lang="sv-SE" sz="3600" dirty="0">
                <a:latin typeface="+mj-lt"/>
              </a:rPr>
              <a:t>Här kan ni läsa om hur alla svarade. Svaren är anonyma.</a:t>
            </a:r>
          </a:p>
        </p:txBody>
      </p:sp>
      <p:pic>
        <p:nvPicPr>
          <p:cNvPr id="4" name="Bildobjekt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264" y="556950"/>
            <a:ext cx="1405386" cy="1471875"/>
          </a:xfrm>
          <a:prstGeom prst="rect">
            <a:avLst/>
          </a:prstGeom>
        </p:spPr>
      </p:pic>
      <p:pic>
        <p:nvPicPr>
          <p:cNvPr id="5" name="Bildobjekt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7701" y="4862954"/>
            <a:ext cx="1476555" cy="1456510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9048" y="4862954"/>
            <a:ext cx="1476554" cy="1432400"/>
          </a:xfrm>
          <a:prstGeom prst="rect">
            <a:avLst/>
          </a:prstGeom>
        </p:spPr>
      </p:pic>
      <p:pic>
        <p:nvPicPr>
          <p:cNvPr id="8" name="Bildobjekt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372" y="4862954"/>
            <a:ext cx="1476554" cy="1456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0301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Diagram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4760018"/>
              </p:ext>
            </p:extLst>
          </p:nvPr>
        </p:nvGraphicFramePr>
        <p:xfrm>
          <a:off x="2489337" y="1981200"/>
          <a:ext cx="7937387" cy="21289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3" name="Bildobjekt 2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350" y="541057"/>
            <a:ext cx="1462350" cy="1459193"/>
          </a:xfrm>
          <a:prstGeom prst="rect">
            <a:avLst/>
          </a:prstGeom>
        </p:spPr>
      </p:pic>
      <p:sp>
        <p:nvSpPr>
          <p:cNvPr id="7" name="Rubrik 7"/>
          <p:cNvSpPr>
            <a:spLocks noGrp="1"/>
          </p:cNvSpPr>
          <p:nvPr>
            <p:ph type="title"/>
          </p:nvPr>
        </p:nvSpPr>
        <p:spPr>
          <a:xfrm>
            <a:off x="2492488" y="545478"/>
            <a:ext cx="7937387" cy="1454771"/>
          </a:xfrm>
        </p:spPr>
        <p:txBody>
          <a:bodyPr>
            <a:normAutofit/>
          </a:bodyPr>
          <a:lstStyle/>
          <a:p>
            <a:r>
              <a:rPr lang="sv-SE" sz="3600" dirty="0"/>
              <a:t>128 personer svarade. </a:t>
            </a:r>
          </a:p>
        </p:txBody>
      </p:sp>
      <p:grpSp>
        <p:nvGrpSpPr>
          <p:cNvPr id="12" name="Grupp 11"/>
          <p:cNvGrpSpPr/>
          <p:nvPr/>
        </p:nvGrpSpPr>
        <p:grpSpPr>
          <a:xfrm>
            <a:off x="2563425" y="4218988"/>
            <a:ext cx="7066856" cy="1401253"/>
            <a:chOff x="2552410" y="4364835"/>
            <a:chExt cx="7066856" cy="1401253"/>
          </a:xfrm>
        </p:grpSpPr>
        <p:pic>
          <p:nvPicPr>
            <p:cNvPr id="13" name="Bildobjekt 1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52410" y="4366541"/>
              <a:ext cx="1398694" cy="1398694"/>
            </a:xfrm>
            <a:prstGeom prst="rect">
              <a:avLst/>
            </a:prstGeom>
            <a:ln w="76200" cap="sq" cmpd="thickThin">
              <a:solidFill>
                <a:srgbClr val="00B050"/>
              </a:solidFill>
              <a:prstDash val="solid"/>
              <a:miter lim="800000"/>
            </a:ln>
            <a:effectLst>
              <a:innerShdw blurRad="76200">
                <a:srgbClr val="000000"/>
              </a:innerShdw>
            </a:effectLst>
          </p:spPr>
        </p:pic>
        <p:pic>
          <p:nvPicPr>
            <p:cNvPr id="14" name="Bildobjekt 1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18866" y="4364835"/>
              <a:ext cx="1400400" cy="1400400"/>
            </a:xfrm>
            <a:prstGeom prst="rect">
              <a:avLst/>
            </a:prstGeom>
            <a:solidFill>
              <a:srgbClr val="FF0000"/>
            </a:solidFill>
            <a:ln w="76200">
              <a:solidFill>
                <a:srgbClr val="FF0000"/>
              </a:solidFill>
            </a:ln>
          </p:spPr>
        </p:pic>
        <p:pic>
          <p:nvPicPr>
            <p:cNvPr id="15" name="Bildobjekt 14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84785" y="4365688"/>
              <a:ext cx="1400400" cy="1400400"/>
            </a:xfrm>
            <a:prstGeom prst="rect">
              <a:avLst/>
            </a:prstGeom>
            <a:ln w="76200">
              <a:solidFill>
                <a:srgbClr val="FFFF00"/>
              </a:solidFill>
            </a:ln>
          </p:spPr>
        </p:pic>
      </p:grpSp>
      <p:sp>
        <p:nvSpPr>
          <p:cNvPr id="9" name="textruta 8"/>
          <p:cNvSpPr txBox="1"/>
          <p:nvPr/>
        </p:nvSpPr>
        <p:spPr>
          <a:xfrm>
            <a:off x="8229881" y="2745853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12 %</a:t>
            </a:r>
          </a:p>
        </p:txBody>
      </p:sp>
      <p:sp>
        <p:nvSpPr>
          <p:cNvPr id="16" name="textruta 15"/>
          <p:cNvSpPr txBox="1"/>
          <p:nvPr/>
        </p:nvSpPr>
        <p:spPr>
          <a:xfrm>
            <a:off x="2216258" y="6001433"/>
            <a:ext cx="8873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100 personer svarade ja.	15 personer svarade ibland.	    13 personer svarade nej.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002BDD7F-0395-64A5-A342-BAF9F1B5A043}"/>
              </a:ext>
            </a:extLst>
          </p:cNvPr>
          <p:cNvSpPr txBox="1"/>
          <p:nvPr/>
        </p:nvSpPr>
        <p:spPr>
          <a:xfrm>
            <a:off x="9070460" y="2763991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10 %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F4AD7923-8BBD-F6CF-B92A-D8C93C32E6D8}"/>
              </a:ext>
            </a:extLst>
          </p:cNvPr>
          <p:cNvSpPr txBox="1"/>
          <p:nvPr/>
        </p:nvSpPr>
        <p:spPr>
          <a:xfrm>
            <a:off x="5395800" y="2763991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78 %</a:t>
            </a:r>
          </a:p>
        </p:txBody>
      </p:sp>
    </p:spTree>
    <p:extLst>
      <p:ext uri="{BB962C8B-B14F-4D97-AF65-F5344CB8AC3E}">
        <p14:creationId xmlns:p14="http://schemas.microsoft.com/office/powerpoint/2010/main" val="3890886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09442" y="566474"/>
            <a:ext cx="8625283" cy="1452825"/>
          </a:xfrm>
        </p:spPr>
        <p:txBody>
          <a:bodyPr>
            <a:noAutofit/>
          </a:bodyPr>
          <a:lstStyle/>
          <a:p>
            <a:r>
              <a:rPr lang="sv-SE" sz="3600" dirty="0"/>
              <a:t>1. Får du bestämma om saker som är viktiga för dig hemma? </a:t>
            </a:r>
            <a:endParaRPr lang="sv-SE" dirty="0"/>
          </a:p>
        </p:txBody>
      </p:sp>
      <p:pic>
        <p:nvPicPr>
          <p:cNvPr id="6" name="Bildobjekt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9442" y="3429000"/>
            <a:ext cx="1452958" cy="1452825"/>
          </a:xfrm>
          <a:prstGeom prst="rect">
            <a:avLst/>
          </a:prstGeom>
        </p:spPr>
      </p:pic>
      <p:pic>
        <p:nvPicPr>
          <p:cNvPr id="7" name="Bildobjekt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1003" y="3438527"/>
            <a:ext cx="1452958" cy="1433773"/>
          </a:xfrm>
          <a:prstGeom prst="rect">
            <a:avLst/>
          </a:prstGeom>
        </p:spPr>
      </p:pic>
      <p:pic>
        <p:nvPicPr>
          <p:cNvPr id="8" name="Bildobjekt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2564" y="3438527"/>
            <a:ext cx="1452958" cy="1443298"/>
          </a:xfrm>
          <a:prstGeom prst="rect">
            <a:avLst/>
          </a:prstGeom>
        </p:spPr>
      </p:pic>
      <p:pic>
        <p:nvPicPr>
          <p:cNvPr id="9" name="Bildobjekt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74" y="566474"/>
            <a:ext cx="1452825" cy="1452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424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Diagram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3425740"/>
              </p:ext>
            </p:extLst>
          </p:nvPr>
        </p:nvGraphicFramePr>
        <p:xfrm>
          <a:off x="2495260" y="1985109"/>
          <a:ext cx="7906040" cy="21443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7" name="Grupp 6"/>
          <p:cNvGrpSpPr/>
          <p:nvPr/>
        </p:nvGrpSpPr>
        <p:grpSpPr>
          <a:xfrm>
            <a:off x="2580985" y="4203763"/>
            <a:ext cx="7138934" cy="1400400"/>
            <a:chOff x="2552410" y="4365688"/>
            <a:chExt cx="7138934" cy="1400400"/>
          </a:xfrm>
        </p:grpSpPr>
        <p:pic>
          <p:nvPicPr>
            <p:cNvPr id="2" name="Bildobjekt 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52410" y="4366541"/>
              <a:ext cx="1398694" cy="1398694"/>
            </a:xfrm>
            <a:prstGeom prst="rect">
              <a:avLst/>
            </a:prstGeom>
            <a:ln w="76200" cap="sq" cmpd="thickThin">
              <a:solidFill>
                <a:srgbClr val="00B050"/>
              </a:solidFill>
              <a:prstDash val="solid"/>
              <a:miter lim="800000"/>
            </a:ln>
            <a:effectLst>
              <a:innerShdw blurRad="76200">
                <a:srgbClr val="000000"/>
              </a:innerShdw>
            </a:effectLst>
          </p:spPr>
        </p:pic>
        <p:pic>
          <p:nvPicPr>
            <p:cNvPr id="3" name="Bildobjekt 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90944" y="4365688"/>
              <a:ext cx="1400400" cy="1400400"/>
            </a:xfrm>
            <a:prstGeom prst="rect">
              <a:avLst/>
            </a:prstGeom>
            <a:solidFill>
              <a:srgbClr val="FF0000"/>
            </a:solidFill>
            <a:ln w="76200">
              <a:solidFill>
                <a:srgbClr val="FF0000"/>
              </a:solidFill>
            </a:ln>
          </p:spPr>
        </p:pic>
        <p:pic>
          <p:nvPicPr>
            <p:cNvPr id="4" name="Bildobjekt 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67225" y="4365688"/>
              <a:ext cx="1400400" cy="1400400"/>
            </a:xfrm>
            <a:prstGeom prst="rect">
              <a:avLst/>
            </a:prstGeom>
            <a:ln w="76200">
              <a:solidFill>
                <a:srgbClr val="FFFF00"/>
              </a:solidFill>
            </a:ln>
          </p:spPr>
        </p:pic>
      </p:grpSp>
      <p:sp>
        <p:nvSpPr>
          <p:cNvPr id="5" name="Rubrik 4"/>
          <p:cNvSpPr>
            <a:spLocks noGrp="1"/>
          </p:cNvSpPr>
          <p:nvPr>
            <p:ph type="title"/>
          </p:nvPr>
        </p:nvSpPr>
        <p:spPr>
          <a:xfrm>
            <a:off x="2506742" y="544822"/>
            <a:ext cx="7894558" cy="1462884"/>
          </a:xfrm>
        </p:spPr>
        <p:txBody>
          <a:bodyPr>
            <a:normAutofit/>
          </a:bodyPr>
          <a:lstStyle/>
          <a:p>
            <a:r>
              <a:rPr lang="sv-SE" sz="3600" dirty="0"/>
              <a:t>128 personer svarade.	</a:t>
            </a:r>
          </a:p>
        </p:txBody>
      </p:sp>
      <p:sp>
        <p:nvSpPr>
          <p:cNvPr id="10" name="textruta 9"/>
          <p:cNvSpPr txBox="1"/>
          <p:nvPr/>
        </p:nvSpPr>
        <p:spPr>
          <a:xfrm>
            <a:off x="2235308" y="5934321"/>
            <a:ext cx="8873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91 personer svarade ja.	27 personer svarade ibland.	     10  person svarade nej.</a:t>
            </a:r>
          </a:p>
        </p:txBody>
      </p:sp>
      <p:pic>
        <p:nvPicPr>
          <p:cNvPr id="13" name="Bildobjekt 12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925" y="556416"/>
            <a:ext cx="1414725" cy="1462884"/>
          </a:xfrm>
          <a:prstGeom prst="rect">
            <a:avLst/>
          </a:prstGeom>
        </p:spPr>
      </p:pic>
      <p:sp>
        <p:nvSpPr>
          <p:cNvPr id="17" name="textruta 16"/>
          <p:cNvSpPr txBox="1"/>
          <p:nvPr/>
        </p:nvSpPr>
        <p:spPr>
          <a:xfrm>
            <a:off x="8005194" y="2857931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21 %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D062138A-8472-2920-6219-2E1785CB2A32}"/>
              </a:ext>
            </a:extLst>
          </p:cNvPr>
          <p:cNvSpPr txBox="1"/>
          <p:nvPr/>
        </p:nvSpPr>
        <p:spPr>
          <a:xfrm>
            <a:off x="4634170" y="2857244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71%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B57FDBD-F231-0868-3FDA-6EB8B40B0EE3}"/>
              </a:ext>
            </a:extLst>
          </p:cNvPr>
          <p:cNvSpPr txBox="1"/>
          <p:nvPr/>
        </p:nvSpPr>
        <p:spPr>
          <a:xfrm>
            <a:off x="9286035" y="2857244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8 %</a:t>
            </a:r>
          </a:p>
        </p:txBody>
      </p:sp>
    </p:spTree>
    <p:extLst>
      <p:ext uri="{BB962C8B-B14F-4D97-AF65-F5344CB8AC3E}">
        <p14:creationId xmlns:p14="http://schemas.microsoft.com/office/powerpoint/2010/main" val="3555995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30200" y="566474"/>
            <a:ext cx="8604525" cy="1414725"/>
          </a:xfrm>
        </p:spPr>
        <p:txBody>
          <a:bodyPr>
            <a:normAutofit/>
          </a:bodyPr>
          <a:lstStyle/>
          <a:p>
            <a:r>
              <a:rPr lang="sv-SE" sz="3600" dirty="0"/>
              <a:t>2. Får du den hjälp du vill ha hemma? </a:t>
            </a:r>
          </a:p>
        </p:txBody>
      </p:sp>
      <p:pic>
        <p:nvPicPr>
          <p:cNvPr id="9" name="Bildobjekt 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5574" y="3429000"/>
            <a:ext cx="1441725" cy="1441725"/>
          </a:xfrm>
          <a:prstGeom prst="rect">
            <a:avLst/>
          </a:prstGeom>
        </p:spPr>
      </p:pic>
      <p:pic>
        <p:nvPicPr>
          <p:cNvPr id="10" name="Bildobjekt 9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1625" y="3429000"/>
            <a:ext cx="1441725" cy="1447802"/>
          </a:xfrm>
          <a:prstGeom prst="rect">
            <a:avLst/>
          </a:prstGeom>
        </p:spPr>
      </p:pic>
      <p:pic>
        <p:nvPicPr>
          <p:cNvPr id="11" name="Bildobjekt 10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1807" y="3429000"/>
            <a:ext cx="1441725" cy="1441725"/>
          </a:xfrm>
          <a:prstGeom prst="rect">
            <a:avLst/>
          </a:prstGeom>
        </p:spPr>
      </p:pic>
      <p:pic>
        <p:nvPicPr>
          <p:cNvPr id="3" name="Bildobjekt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716" y="3429000"/>
            <a:ext cx="1441725" cy="1441725"/>
          </a:xfrm>
          <a:prstGeom prst="rect">
            <a:avLst/>
          </a:prstGeom>
        </p:spPr>
      </p:pic>
      <p:pic>
        <p:nvPicPr>
          <p:cNvPr id="8" name="Bildobjekt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9" y="566474"/>
            <a:ext cx="1414725" cy="1414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333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Diagram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5695018"/>
              </p:ext>
            </p:extLst>
          </p:nvPr>
        </p:nvGraphicFramePr>
        <p:xfrm>
          <a:off x="2417753" y="1892281"/>
          <a:ext cx="7933779" cy="21409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ubrik 6"/>
          <p:cNvSpPr>
            <a:spLocks noGrp="1"/>
          </p:cNvSpPr>
          <p:nvPr>
            <p:ph type="title"/>
          </p:nvPr>
        </p:nvSpPr>
        <p:spPr>
          <a:xfrm>
            <a:off x="2514311" y="575999"/>
            <a:ext cx="7906040" cy="1412495"/>
          </a:xfrm>
        </p:spPr>
        <p:txBody>
          <a:bodyPr>
            <a:normAutofit/>
          </a:bodyPr>
          <a:lstStyle/>
          <a:p>
            <a:r>
              <a:rPr lang="sv-SE" sz="3600" dirty="0"/>
              <a:t>127 personer svarade.</a:t>
            </a:r>
            <a:endParaRPr lang="sv-SE" sz="4000" dirty="0"/>
          </a:p>
        </p:txBody>
      </p:sp>
      <p:pic>
        <p:nvPicPr>
          <p:cNvPr id="8" name="Bildobjekt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479" y="575999"/>
            <a:ext cx="1439746" cy="1412495"/>
          </a:xfrm>
          <a:prstGeom prst="rect">
            <a:avLst/>
          </a:prstGeom>
        </p:spPr>
      </p:pic>
      <p:grpSp>
        <p:nvGrpSpPr>
          <p:cNvPr id="15" name="Grupp 14"/>
          <p:cNvGrpSpPr/>
          <p:nvPr/>
        </p:nvGrpSpPr>
        <p:grpSpPr>
          <a:xfrm>
            <a:off x="2590510" y="4222813"/>
            <a:ext cx="7100834" cy="1400400"/>
            <a:chOff x="2552410" y="4365688"/>
            <a:chExt cx="7100834" cy="1400400"/>
          </a:xfrm>
        </p:grpSpPr>
        <p:pic>
          <p:nvPicPr>
            <p:cNvPr id="16" name="Bildobjekt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52410" y="4366541"/>
              <a:ext cx="1398694" cy="1398694"/>
            </a:xfrm>
            <a:prstGeom prst="rect">
              <a:avLst/>
            </a:prstGeom>
            <a:ln w="76200" cap="sq" cmpd="thickThin">
              <a:solidFill>
                <a:srgbClr val="00B050"/>
              </a:solidFill>
              <a:prstDash val="solid"/>
              <a:miter lim="800000"/>
            </a:ln>
            <a:effectLst>
              <a:innerShdw blurRad="76200">
                <a:srgbClr val="000000"/>
              </a:innerShdw>
            </a:effectLst>
          </p:spPr>
        </p:pic>
        <p:pic>
          <p:nvPicPr>
            <p:cNvPr id="17" name="Bildobjekt 16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52844" y="4365688"/>
              <a:ext cx="1400400" cy="1400400"/>
            </a:xfrm>
            <a:prstGeom prst="rect">
              <a:avLst/>
            </a:prstGeom>
            <a:solidFill>
              <a:srgbClr val="FF0000"/>
            </a:solidFill>
            <a:ln w="76200">
              <a:solidFill>
                <a:srgbClr val="FF0000"/>
              </a:solidFill>
            </a:ln>
          </p:spPr>
        </p:pic>
        <p:pic>
          <p:nvPicPr>
            <p:cNvPr id="18" name="Bildobjekt 17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57700" y="4365688"/>
              <a:ext cx="1400400" cy="1400400"/>
            </a:xfrm>
            <a:prstGeom prst="rect">
              <a:avLst/>
            </a:prstGeom>
            <a:ln w="76200">
              <a:solidFill>
                <a:srgbClr val="FFFF00"/>
              </a:solidFill>
            </a:ln>
          </p:spPr>
        </p:pic>
      </p:grpSp>
      <p:sp>
        <p:nvSpPr>
          <p:cNvPr id="9" name="textruta 8"/>
          <p:cNvSpPr txBox="1"/>
          <p:nvPr/>
        </p:nvSpPr>
        <p:spPr>
          <a:xfrm>
            <a:off x="4985095" y="2801496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76 %</a:t>
            </a:r>
          </a:p>
        </p:txBody>
      </p:sp>
      <p:sp>
        <p:nvSpPr>
          <p:cNvPr id="13" name="textruta 12"/>
          <p:cNvSpPr txBox="1"/>
          <p:nvPr/>
        </p:nvSpPr>
        <p:spPr>
          <a:xfrm>
            <a:off x="2216258" y="6001433"/>
            <a:ext cx="8873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96 personer svarade ja.	 20 personer svarade ibland.	     11 personer svarade nej.</a:t>
            </a:r>
          </a:p>
        </p:txBody>
      </p:sp>
    </p:spTree>
    <p:extLst>
      <p:ext uri="{BB962C8B-B14F-4D97-AF65-F5344CB8AC3E}">
        <p14:creationId xmlns:p14="http://schemas.microsoft.com/office/powerpoint/2010/main" val="4191993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499204" y="558207"/>
            <a:ext cx="8635521" cy="1432517"/>
          </a:xfrm>
        </p:spPr>
        <p:txBody>
          <a:bodyPr>
            <a:normAutofit/>
          </a:bodyPr>
          <a:lstStyle/>
          <a:p>
            <a:r>
              <a:rPr lang="sv-SE" sz="3600" dirty="0"/>
              <a:t>3. Bryr sig personalen hemma om dig?</a:t>
            </a:r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602" y="558207"/>
            <a:ext cx="1432517" cy="1432517"/>
          </a:xfrm>
          <a:prstGeom prst="rect">
            <a:avLst/>
          </a:prstGeom>
        </p:spPr>
      </p:pic>
      <p:pic>
        <p:nvPicPr>
          <p:cNvPr id="8" name="Bildobjekt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1316" y="3438788"/>
            <a:ext cx="1434621" cy="1432517"/>
          </a:xfrm>
          <a:prstGeom prst="rect">
            <a:avLst/>
          </a:prstGeom>
        </p:spPr>
      </p:pic>
      <p:pic>
        <p:nvPicPr>
          <p:cNvPr id="10" name="Bildobjekt 9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9141" y="3438788"/>
            <a:ext cx="1416859" cy="1424833"/>
          </a:xfrm>
          <a:prstGeom prst="rect">
            <a:avLst/>
          </a:prstGeom>
        </p:spPr>
      </p:pic>
      <p:pic>
        <p:nvPicPr>
          <p:cNvPr id="3" name="Bildobjekt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9204" y="3429000"/>
            <a:ext cx="1434621" cy="1434621"/>
          </a:xfrm>
          <a:prstGeom prst="rect">
            <a:avLst/>
          </a:prstGeom>
        </p:spPr>
      </p:pic>
      <p:pic>
        <p:nvPicPr>
          <p:cNvPr id="11" name="Bildobjekt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2678" y="3435134"/>
            <a:ext cx="1443786" cy="1432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893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Diagram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3836564"/>
              </p:ext>
            </p:extLst>
          </p:nvPr>
        </p:nvGraphicFramePr>
        <p:xfrm>
          <a:off x="2497281" y="1990725"/>
          <a:ext cx="7904019" cy="2152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ubrik 7"/>
          <p:cNvSpPr>
            <a:spLocks noGrp="1"/>
          </p:cNvSpPr>
          <p:nvPr>
            <p:ph type="title"/>
          </p:nvPr>
        </p:nvSpPr>
        <p:spPr>
          <a:xfrm>
            <a:off x="2495478" y="580498"/>
            <a:ext cx="7905822" cy="1398694"/>
          </a:xfrm>
        </p:spPr>
        <p:txBody>
          <a:bodyPr>
            <a:noAutofit/>
          </a:bodyPr>
          <a:lstStyle/>
          <a:p>
            <a:r>
              <a:rPr lang="sv-SE" sz="3600" dirty="0"/>
              <a:t>126 personer svarade.</a:t>
            </a:r>
          </a:p>
        </p:txBody>
      </p:sp>
      <p:pic>
        <p:nvPicPr>
          <p:cNvPr id="9" name="Bildobjekt 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720" y="575999"/>
            <a:ext cx="1487030" cy="1414726"/>
          </a:xfrm>
          <a:prstGeom prst="rect">
            <a:avLst/>
          </a:prstGeom>
        </p:spPr>
      </p:pic>
      <p:grpSp>
        <p:nvGrpSpPr>
          <p:cNvPr id="7" name="Grupp 6"/>
          <p:cNvGrpSpPr/>
          <p:nvPr/>
        </p:nvGrpSpPr>
        <p:grpSpPr>
          <a:xfrm>
            <a:off x="2547346" y="4233422"/>
            <a:ext cx="7099014" cy="1400400"/>
            <a:chOff x="2552410" y="4364835"/>
            <a:chExt cx="7099014" cy="1400400"/>
          </a:xfrm>
        </p:grpSpPr>
        <p:pic>
          <p:nvPicPr>
            <p:cNvPr id="10" name="Bildobjekt 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52410" y="4366541"/>
              <a:ext cx="1398694" cy="1398694"/>
            </a:xfrm>
            <a:prstGeom prst="rect">
              <a:avLst/>
            </a:prstGeom>
            <a:ln w="76200" cap="sq" cmpd="thickThin">
              <a:solidFill>
                <a:srgbClr val="00B050"/>
              </a:solidFill>
              <a:prstDash val="solid"/>
              <a:miter lim="800000"/>
            </a:ln>
            <a:effectLst>
              <a:innerShdw blurRad="76200">
                <a:srgbClr val="000000"/>
              </a:innerShdw>
            </a:effectLst>
          </p:spPr>
        </p:pic>
        <p:pic>
          <p:nvPicPr>
            <p:cNvPr id="11" name="Bildobjekt 10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51024" y="4364835"/>
              <a:ext cx="1400400" cy="1400400"/>
            </a:xfrm>
            <a:prstGeom prst="rect">
              <a:avLst/>
            </a:prstGeom>
            <a:solidFill>
              <a:srgbClr val="FF0000"/>
            </a:solidFill>
            <a:ln w="76200">
              <a:solidFill>
                <a:srgbClr val="FF0000"/>
              </a:solidFill>
            </a:ln>
          </p:spPr>
        </p:pic>
        <p:pic>
          <p:nvPicPr>
            <p:cNvPr id="12" name="Bildobjekt 11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00864" y="4364835"/>
              <a:ext cx="1400400" cy="1400400"/>
            </a:xfrm>
            <a:prstGeom prst="rect">
              <a:avLst/>
            </a:prstGeom>
            <a:ln w="76200">
              <a:solidFill>
                <a:srgbClr val="FFFF00"/>
              </a:solidFill>
            </a:ln>
          </p:spPr>
        </p:pic>
      </p:grpSp>
      <p:sp>
        <p:nvSpPr>
          <p:cNvPr id="13" name="textruta 12"/>
          <p:cNvSpPr txBox="1"/>
          <p:nvPr/>
        </p:nvSpPr>
        <p:spPr>
          <a:xfrm>
            <a:off x="5563233" y="2866995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74 %</a:t>
            </a:r>
          </a:p>
        </p:txBody>
      </p:sp>
      <p:sp>
        <p:nvSpPr>
          <p:cNvPr id="15" name="textruta 14"/>
          <p:cNvSpPr txBox="1"/>
          <p:nvPr/>
        </p:nvSpPr>
        <p:spPr>
          <a:xfrm>
            <a:off x="2113133" y="6012734"/>
            <a:ext cx="8873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93 personer svarade ja.	26 personer svarade ibland.	     7 personer svarade nej.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1A015F6D-498D-06A0-3801-7D6FFA9646DA}"/>
              </a:ext>
            </a:extLst>
          </p:cNvPr>
          <p:cNvSpPr txBox="1"/>
          <p:nvPr/>
        </p:nvSpPr>
        <p:spPr>
          <a:xfrm>
            <a:off x="8070480" y="2898633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21 %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34D53258-0BD7-7A49-FF4A-27C47E290CD8}"/>
              </a:ext>
            </a:extLst>
          </p:cNvPr>
          <p:cNvSpPr txBox="1"/>
          <p:nvPr/>
        </p:nvSpPr>
        <p:spPr>
          <a:xfrm>
            <a:off x="9235655" y="2898633"/>
            <a:ext cx="821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6 %</a:t>
            </a:r>
          </a:p>
        </p:txBody>
      </p:sp>
    </p:spTree>
    <p:extLst>
      <p:ext uri="{BB962C8B-B14F-4D97-AF65-F5344CB8AC3E}">
        <p14:creationId xmlns:p14="http://schemas.microsoft.com/office/powerpoint/2010/main" val="833894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497074" y="566474"/>
            <a:ext cx="8666226" cy="1452825"/>
          </a:xfrm>
        </p:spPr>
        <p:txBody>
          <a:bodyPr>
            <a:noAutofit/>
          </a:bodyPr>
          <a:lstStyle/>
          <a:p>
            <a:r>
              <a:rPr lang="sv-SE" sz="3600" dirty="0"/>
              <a:t>4. Pratar personalen hemma med dig så att du förstår vad de menar?</a:t>
            </a:r>
          </a:p>
        </p:txBody>
      </p:sp>
      <p:grpSp>
        <p:nvGrpSpPr>
          <p:cNvPr id="5" name="Grupp 4"/>
          <p:cNvGrpSpPr/>
          <p:nvPr/>
        </p:nvGrpSpPr>
        <p:grpSpPr>
          <a:xfrm>
            <a:off x="2497074" y="3429000"/>
            <a:ext cx="7917582" cy="1465326"/>
            <a:chOff x="1649855" y="2830164"/>
            <a:chExt cx="7917582" cy="1465326"/>
          </a:xfrm>
        </p:grpSpPr>
        <p:pic>
          <p:nvPicPr>
            <p:cNvPr id="8" name="Bildobjekt 7"/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49855" y="2830164"/>
              <a:ext cx="1465326" cy="1452825"/>
            </a:xfrm>
            <a:prstGeom prst="rect">
              <a:avLst/>
            </a:prstGeom>
          </p:spPr>
        </p:pic>
        <p:pic>
          <p:nvPicPr>
            <p:cNvPr id="9" name="Bildobjekt 8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00607" y="2830164"/>
              <a:ext cx="1465326" cy="1452825"/>
            </a:xfrm>
            <a:prstGeom prst="rect">
              <a:avLst/>
            </a:prstGeom>
          </p:spPr>
        </p:pic>
        <p:pic>
          <p:nvPicPr>
            <p:cNvPr id="3" name="Bildobjekt 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02111" y="2830164"/>
              <a:ext cx="1465326" cy="1465326"/>
            </a:xfrm>
            <a:prstGeom prst="rect">
              <a:avLst/>
            </a:prstGeom>
          </p:spPr>
        </p:pic>
        <p:pic>
          <p:nvPicPr>
            <p:cNvPr id="4" name="Bildobjekt 3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51359" y="2830164"/>
              <a:ext cx="1465326" cy="1465326"/>
            </a:xfrm>
            <a:prstGeom prst="rect">
              <a:avLst/>
            </a:prstGeom>
          </p:spPr>
        </p:pic>
      </p:grpSp>
      <p:pic>
        <p:nvPicPr>
          <p:cNvPr id="7" name="Bildobjekt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399" y="566474"/>
            <a:ext cx="1452825" cy="1452825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899593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haredContentType xmlns="Microsoft.SharePoint.Taxonomy.ContentTypeSync" SourceId="64e65243-bef9-4259-8619-51e3a95c2bda" ContentTypeId="0x01010014C161E3C3264BA3980D06ED6D0A275D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Kommundokument" ma:contentTypeID="0x01010014C161E3C3264BA3980D06ED6D0A275D00A2506F0D647E3C4E8D09CD67DEFEAA70" ma:contentTypeVersion="0" ma:contentTypeDescription="Dokument med kommunövergripande kolumner" ma:contentTypeScope="" ma:versionID="21648059d2806b813ee2c99fb282b3de">
  <xsd:schema xmlns:xsd="http://www.w3.org/2001/XMLSchema" xmlns:xs="http://www.w3.org/2001/XMLSchema" xmlns:p="http://schemas.microsoft.com/office/2006/metadata/properties" xmlns:ns2="0f81eedc-be6b-4730-a4e1-b084e5d6b295" xmlns:ns3="4ebe6cbf-c613-4d5a-80aa-b7c2c292926e" xmlns:ns4="AB4A55EA-A779-468F-8F95-44B0B18F4DAA" targetNamespace="http://schemas.microsoft.com/office/2006/metadata/properties" ma:root="true" ma:fieldsID="33154431d0930428c789b042408359ac" ns2:_="" ns3:_="" ns4:_="">
    <xsd:import namespace="0f81eedc-be6b-4730-a4e1-b084e5d6b295"/>
    <xsd:import namespace="4ebe6cbf-c613-4d5a-80aa-b7c2c292926e"/>
    <xsd:import namespace="AB4A55EA-A779-468F-8F95-44B0B18F4DAA"/>
    <xsd:element name="properties">
      <xsd:complexType>
        <xsd:sequence>
          <xsd:element name="documentManagement">
            <xsd:complexType>
              <xsd:all>
                <xsd:element ref="ns2:FSBeskrivning" minOccurs="0"/>
                <xsd:element ref="ns2:Diarienummer" minOccurs="0"/>
                <xsd:element ref="ns2:Ansvarig"/>
                <xsd:element ref="ns2:BeslutTagetAv" minOccurs="0"/>
                <xsd:element ref="ns2:Beslutsdatum" minOccurs="0"/>
                <xsd:element ref="ns2:Lagstadgad" minOccurs="0"/>
                <xsd:element ref="ns2:Arkiverat" minOccurs="0"/>
                <xsd:element ref="ns2:FSDocumentType"/>
                <xsd:element ref="ns3:OrganisationsenhetTaxHTField0" minOccurs="0"/>
                <xsd:element ref="ns3:TaxCatchAll" minOccurs="0"/>
                <xsd:element ref="ns3:TaxCatchAllLabel" minOccurs="0"/>
                <xsd:element ref="ns4:ArendeNumm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81eedc-be6b-4730-a4e1-b084e5d6b295" elementFormDefault="qualified">
    <xsd:import namespace="http://schemas.microsoft.com/office/2006/documentManagement/types"/>
    <xsd:import namespace="http://schemas.microsoft.com/office/infopath/2007/PartnerControls"/>
    <xsd:element name="FSBeskrivning" ma:index="8" nillable="true" ma:displayName="Beskrivning" ma:internalName="FSBeskrivning">
      <xsd:simpleType>
        <xsd:restriction base="dms:Text"/>
      </xsd:simpleType>
    </xsd:element>
    <xsd:element name="Diarienummer" ma:index="9" nillable="true" ma:displayName="Diarienummer" ma:internalName="Diarienummer" ma:readOnly="false">
      <xsd:simpleType>
        <xsd:restriction base="dms:Text"/>
      </xsd:simpleType>
    </xsd:element>
    <xsd:element name="Ansvarig" ma:index="10" ma:displayName="Ansvarig funktion" ma:internalName="Ansvarig">
      <xsd:simpleType>
        <xsd:restriction base="dms:Text"/>
      </xsd:simpleType>
    </xsd:element>
    <xsd:element name="BeslutTagetAv" ma:index="11" nillable="true" ma:displayName="Beslut taget av" ma:internalName="BeslutTagetAv">
      <xsd:simpleType>
        <xsd:restriction base="dms:Choice">
          <xsd:enumeration value="Förvaltningsledning"/>
          <xsd:enumeration value="Kommunfullmäktige"/>
          <xsd:enumeration value="Kommunens ledningsgrupp"/>
          <xsd:enumeration value="Kommunstyrelsen"/>
          <xsd:enumeration value="Nämnder"/>
        </xsd:restriction>
      </xsd:simpleType>
    </xsd:element>
    <xsd:element name="Beslutsdatum" ma:index="12" nillable="true" ma:displayName="Beslutsdatum" ma:format="DateOnly" ma:internalName="Beslutsdatum">
      <xsd:simpleType>
        <xsd:restriction base="dms:DateTime"/>
      </xsd:simpleType>
    </xsd:element>
    <xsd:element name="Lagstadgad" ma:index="13" nillable="true" ma:displayName="Lagstadgad" ma:default="0" ma:internalName="Lagstadgad">
      <xsd:simpleType>
        <xsd:restriction base="dms:Boolean"/>
      </xsd:simpleType>
    </xsd:element>
    <xsd:element name="Arkiverat" ma:index="14" nillable="true" ma:displayName="Arkiverat" ma:default="0" ma:internalName="Arkiverat">
      <xsd:simpleType>
        <xsd:restriction base="dms:Boolean"/>
      </xsd:simpleType>
    </xsd:element>
    <xsd:element name="FSDocumentType" ma:index="15" ma:displayName="Dokumenttyp" ma:format="Dropdown" ma:internalName="FSDocumentType" ma:readOnly="false">
      <xsd:simpleType>
        <xsd:restriction base="dms:Choice">
          <xsd:enumeration value="administrativa styrdokument"/>
          <xsd:enumeration value="avtal"/>
          <xsd:enumeration value="beslut"/>
          <xsd:enumeration value="beslutsunderlag"/>
          <xsd:enumeration value="bilaga"/>
          <xsd:enumeration value="blankett"/>
          <xsd:enumeration value="bokslut"/>
          <xsd:enumeration value="broschyr"/>
          <xsd:enumeration value="bildmallar"/>
          <xsd:enumeration value="checklista"/>
          <xsd:enumeration value="deklaration"/>
          <xsd:enumeration value="delegationsordning"/>
          <xsd:enumeration value="handlingsplan"/>
          <xsd:enumeration value="illustration"/>
          <xsd:enumeration value="informationsblad"/>
          <xsd:enumeration value="instruktioner"/>
          <xsd:enumeration value="kallelse"/>
          <xsd:enumeration value="kontoplan"/>
          <xsd:enumeration value="lista"/>
          <xsd:enumeration value="logotyper"/>
          <xsd:enumeration value="mall"/>
          <xsd:enumeration value="minnesanteckningar"/>
          <xsd:enumeration value="policy"/>
          <xsd:enumeration value="presentation"/>
          <xsd:enumeration value="program och planer"/>
          <xsd:enumeration value="projektdokument"/>
          <xsd:enumeration value="protokoll"/>
          <xsd:enumeration value="rapport"/>
          <xsd:enumeration value="redovisande"/>
          <xsd:enumeration value="referenskoder"/>
          <xsd:enumeration value="schema"/>
          <xsd:enumeration value="styrande"/>
          <xsd:enumeration value="tjänst"/>
          <xsd:enumeration value="utbildningsmaterial"/>
          <xsd:enumeration value="verksamhetsberättelse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be6cbf-c613-4d5a-80aa-b7c2c292926e" elementFormDefault="qualified">
    <xsd:import namespace="http://schemas.microsoft.com/office/2006/documentManagement/types"/>
    <xsd:import namespace="http://schemas.microsoft.com/office/infopath/2007/PartnerControls"/>
    <xsd:element name="OrganisationsenhetTaxHTField0" ma:index="16" ma:taxonomy="true" ma:internalName="OrganisationsenhetTaxHTField0" ma:taxonomyFieldName="Organisationsenhet" ma:displayName="Organisationsenhet" ma:default="1;#Karlskrona Kommun|5babc4c4-6179-4934-a4fd-f551dc31c229" ma:fieldId="{7be3998b-fea8-4364-9441-3a42e78fb8de}" ma:sspId="64e65243-bef9-4259-8619-51e3a95c2bda" ma:termSetId="cb9bbfb9-3245-46e1-8f40-4eb5d61b2e9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7" nillable="true" ma:displayName="Global taxonomikolumn" ma:hidden="true" ma:list="{0b54300b-a8ab-4a86-a07e-5f8b65b8fc8e}" ma:internalName="TaxCatchAll" ma:showField="CatchAllData" ma:web="0f81eedc-be6b-4730-a4e1-b084e5d6b29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8" nillable="true" ma:displayName="Global taxonomikolumn1" ma:hidden="true" ma:list="{0b54300b-a8ab-4a86-a07e-5f8b65b8fc8e}" ma:internalName="TaxCatchAllLabel" ma:readOnly="true" ma:showField="CatchAllDataLabel" ma:web="0f81eedc-be6b-4730-a4e1-b084e5d6b29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4A55EA-A779-468F-8F95-44B0B18F4DAA" elementFormDefault="qualified">
    <xsd:import namespace="http://schemas.microsoft.com/office/2006/documentManagement/types"/>
    <xsd:import namespace="http://schemas.microsoft.com/office/infopath/2007/PartnerControls"/>
    <xsd:element name="ArendeNummer" ma:index="20" nillable="true" ma:displayName="Ärendenummer" ma:internalName="ArendeNummer">
      <xsd:simpleType>
        <xsd:restriction base="dms:Number">
          <xsd:maxInclusive value="30"/>
          <xsd:minInclusive value="1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ebe6cbf-c613-4d5a-80aa-b7c2c292926e">
      <Value>2</Value>
    </TaxCatchAll>
    <OrganisationsenhetTaxHTField0 xmlns="4ebe6cbf-c613-4d5a-80aa-b7c2c292926e">
      <Terms xmlns="http://schemas.microsoft.com/office/infopath/2007/PartnerControls">
        <TermInfo xmlns="http://schemas.microsoft.com/office/infopath/2007/PartnerControls">
          <TermName xmlns="http://schemas.microsoft.com/office/infopath/2007/PartnerControls">Karlskrona</TermName>
          <TermId xmlns="http://schemas.microsoft.com/office/infopath/2007/PartnerControls">d69da3bc-8cea-48f4-bd86-929fbed51e91</TermId>
        </TermInfo>
      </Terms>
    </OrganisationsenhetTaxHTField0>
    <Ansvarig xmlns="0f81eedc-be6b-4730-a4e1-b084e5d6b295">KSS</Ansvarig>
    <BeslutTagetAv xmlns="0f81eedc-be6b-4730-a4e1-b084e5d6b295" xsi:nil="true"/>
    <FSBeskrivning xmlns="0f81eedc-be6b-4730-a4e1-b084e5d6b295" xsi:nil="true"/>
    <Lagstadgad xmlns="0f81eedc-be6b-4730-a4e1-b084e5d6b295">false</Lagstadgad>
    <Arkiverat xmlns="0f81eedc-be6b-4730-a4e1-b084e5d6b295">false</Arkiverat>
    <ArendeNummer xmlns="AB4A55EA-A779-468F-8F95-44B0B18F4DAA" xsi:nil="true"/>
    <Diarienummer xmlns="0f81eedc-be6b-4730-a4e1-b084e5d6b295" xsi:nil="true"/>
    <Beslutsdatum xmlns="0f81eedc-be6b-4730-a4e1-b084e5d6b295" xsi:nil="true"/>
    <FSDocumentType xmlns="0f81eedc-be6b-4730-a4e1-b084e5d6b295">redovisande</FSDocumentType>
  </documentManagement>
</p:properties>
</file>

<file path=customXml/itemProps1.xml><?xml version="1.0" encoding="utf-8"?>
<ds:datastoreItem xmlns:ds="http://schemas.openxmlformats.org/officeDocument/2006/customXml" ds:itemID="{AF607EE1-BC80-4561-9CFA-435042D1986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3FAD57D-2C84-4C94-B371-FA89F674B9AB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364F8985-1874-45E1-AD8D-C10C1F85D9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81eedc-be6b-4730-a4e1-b084e5d6b295"/>
    <ds:schemaRef ds:uri="4ebe6cbf-c613-4d5a-80aa-b7c2c292926e"/>
    <ds:schemaRef ds:uri="AB4A55EA-A779-468F-8F95-44B0B18F4D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E2656056-A98C-4D1B-BE2D-FDA99F04CC00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AB4A55EA-A779-468F-8F95-44B0B18F4DAA"/>
    <ds:schemaRef ds:uri="http://purl.org/dc/elements/1.1/"/>
    <ds:schemaRef ds:uri="http://www.w3.org/XML/1998/namespace"/>
    <ds:schemaRef ds:uri="http://schemas.microsoft.com/office/2006/metadata/properties"/>
    <ds:schemaRef ds:uri="4ebe6cbf-c613-4d5a-80aa-b7c2c292926e"/>
    <ds:schemaRef ds:uri="0f81eedc-be6b-4730-a4e1-b084e5d6b295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858</TotalTime>
  <Words>416</Words>
  <Application>Microsoft Office PowerPoint</Application>
  <PresentationFormat>Bredbild</PresentationFormat>
  <Paragraphs>74</Paragraphs>
  <Slides>20</Slides>
  <Notes>13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Office-tema</vt:lpstr>
      <vt:lpstr>Återkoppling Nationella brukarundersökningen 2022</vt:lpstr>
      <vt:lpstr>PowerPoint-presentation</vt:lpstr>
      <vt:lpstr>1. Får du bestämma om saker som är viktiga för dig hemma? </vt:lpstr>
      <vt:lpstr>128 personer svarade. </vt:lpstr>
      <vt:lpstr>2. Får du den hjälp du vill ha hemma? </vt:lpstr>
      <vt:lpstr>127 personer svarade.</vt:lpstr>
      <vt:lpstr>3. Bryr sig personalen hemma om dig?</vt:lpstr>
      <vt:lpstr>126 personer svarade.</vt:lpstr>
      <vt:lpstr>4. Pratar personalen hemma med dig så att du förstår vad de menar?</vt:lpstr>
      <vt:lpstr>129 personer svarade.</vt:lpstr>
      <vt:lpstr>5. Förstår personalen hemma vad du säger?</vt:lpstr>
      <vt:lpstr>126 personer svarade.  </vt:lpstr>
      <vt:lpstr>6. Känner du dig trygg med personalen hemma?</vt:lpstr>
      <vt:lpstr>125 personer svarade.</vt:lpstr>
      <vt:lpstr>7. Är du rädd för något hemma?</vt:lpstr>
      <vt:lpstr>127 personer svarade.</vt:lpstr>
      <vt:lpstr>8. Vet du vem du ska prata med om något är dåligt hemma?</vt:lpstr>
      <vt:lpstr>125 personer svarade. </vt:lpstr>
      <vt:lpstr>9. Trivs du hemma?</vt:lpstr>
      <vt:lpstr>128 personer svarade. </vt:lpstr>
    </vt:vector>
  </TitlesOfParts>
  <Company>Karlskrona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Therese Widerberg</dc:creator>
  <cp:lastModifiedBy>Lina Smith</cp:lastModifiedBy>
  <cp:revision>20</cp:revision>
  <dcterms:created xsi:type="dcterms:W3CDTF">2020-02-06T09:26:42Z</dcterms:created>
  <dcterms:modified xsi:type="dcterms:W3CDTF">2023-02-07T08:32:13Z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0x01010014C161E3C3264BA3980D06ED6D0A275D00A2506F0D647E3C4E8D09CD67DEFEAA70</vt:lpwstr>
  </property>
  <property fmtid="{D5CDD505-2E9C-101B-9397-08002B2CF9AE}" pid="3" name="Organisationsenhet">
    <vt:lpwstr>2;#Karlskrona|d69da3bc-8cea-48f4-bd86-929fbed51e91</vt:lpwstr>
  </property>
</Properties>
</file>